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6858000" cy="9906000" type="A4"/>
  <p:notesSz cx="6864350" cy="9996488"/>
  <p:defaultTextStyle>
    <a:defPPr>
      <a:defRPr lang="ja-JP"/>
    </a:defPPr>
    <a:lvl1pPr marL="0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1pPr>
    <a:lvl2pPr marL="278526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2pPr>
    <a:lvl3pPr marL="557052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3pPr>
    <a:lvl4pPr marL="835579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4pPr>
    <a:lvl5pPr marL="1114105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5pPr>
    <a:lvl6pPr marL="1392631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6pPr>
    <a:lvl7pPr marL="1671157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7pPr>
    <a:lvl8pPr marL="1949684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8pPr>
    <a:lvl9pPr marL="2228210" algn="l" defTabSz="557052" rtl="0" eaLnBrk="1" latinLnBrk="0" hangingPunct="1">
      <a:defRPr kumimoji="1" sz="10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24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W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0000"/>
    <a:srgbClr val="FF0000"/>
    <a:srgbClr val="FF9900"/>
    <a:srgbClr val="FFE000"/>
    <a:srgbClr val="E2AC00"/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テーマ スタイル 2 - アクセント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555" autoAdjust="0"/>
    <p:restoredTop sz="99885" autoAdjust="0"/>
  </p:normalViewPr>
  <p:slideViewPr>
    <p:cSldViewPr snapToGrid="0" showGuides="1">
      <p:cViewPr>
        <p:scale>
          <a:sx n="90" d="100"/>
          <a:sy n="90" d="100"/>
        </p:scale>
        <p:origin x="-900" y="1662"/>
      </p:cViewPr>
      <p:guideLst>
        <p:guide orient="horz" pos="3324"/>
        <p:guide pos="2183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978" y="-96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30" tIns="48165" rIns="96330" bIns="48165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30" tIns="48165" rIns="96330" bIns="48165" rtlCol="0"/>
          <a:lstStyle>
            <a:lvl1pPr algn="r">
              <a:defRPr sz="1300"/>
            </a:lvl1pPr>
          </a:lstStyle>
          <a:p>
            <a:fld id="{2ACB0B7A-DC76-4A04-B7B8-95D2FA9E64CD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9363"/>
            <a:ext cx="2333625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30" tIns="48165" rIns="96330" bIns="4816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6435" y="4810811"/>
            <a:ext cx="5491480" cy="3936117"/>
          </a:xfrm>
          <a:prstGeom prst="rect">
            <a:avLst/>
          </a:prstGeom>
        </p:spPr>
        <p:txBody>
          <a:bodyPr vert="horz" lIns="96330" tIns="48165" rIns="96330" bIns="4816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4552" cy="501559"/>
          </a:xfrm>
          <a:prstGeom prst="rect">
            <a:avLst/>
          </a:prstGeom>
        </p:spPr>
        <p:txBody>
          <a:bodyPr vert="horz" lIns="96330" tIns="48165" rIns="96330" bIns="48165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8210" y="9494930"/>
            <a:ext cx="2974552" cy="501559"/>
          </a:xfrm>
          <a:prstGeom prst="rect">
            <a:avLst/>
          </a:prstGeom>
        </p:spPr>
        <p:txBody>
          <a:bodyPr vert="horz" lIns="96330" tIns="48165" rIns="96330" bIns="48165" rtlCol="0" anchor="b"/>
          <a:lstStyle>
            <a:lvl1pPr algn="r">
              <a:defRPr sz="1300"/>
            </a:lvl1pPr>
          </a:lstStyle>
          <a:p>
            <a:fld id="{F83C9F46-85FA-417B-9B78-72875767087A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787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1pPr>
    <a:lvl2pPr marL="278526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2pPr>
    <a:lvl3pPr marL="557052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3pPr>
    <a:lvl4pPr marL="835579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4pPr>
    <a:lvl5pPr marL="1114105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5pPr>
    <a:lvl6pPr marL="1392631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6pPr>
    <a:lvl7pPr marL="1671157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7pPr>
    <a:lvl8pPr marL="1949684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8pPr>
    <a:lvl9pPr marL="2228210" algn="l" defTabSz="557052" rtl="0" eaLnBrk="1" latinLnBrk="0" hangingPunct="1">
      <a:defRPr kumimoji="1" sz="7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C9F46-85FA-417B-9B78-72875767087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21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828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514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134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88" y="527050"/>
            <a:ext cx="5915025" cy="19145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</p:spPr>
        <p:txBody>
          <a:bodyPr/>
          <a:lstStyle>
            <a:lvl1pPr>
              <a:defRPr/>
            </a:lvl1pPr>
          </a:lstStyle>
          <a:p>
            <a:fld id="{2124D749-5155-4D16-95B2-A8778CED203F}" type="datetime1">
              <a:rPr lang="ja-JP" altLang="en-US"/>
              <a:pPr/>
              <a:t>2015/2/23</a:t>
            </a:fld>
            <a:endParaRPr lang="ja-JP" altLang="en-US" sz="100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</p:spPr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</p:spPr>
        <p:txBody>
          <a:bodyPr/>
          <a:lstStyle>
            <a:lvl1pPr>
              <a:defRPr/>
            </a:lvl1pPr>
          </a:lstStyle>
          <a:p>
            <a:fld id="{6FA88BC1-4EFD-4AD5-85AE-17BE17654006}" type="slidenum">
              <a:rPr lang="ja-JP" altLang="en-US"/>
              <a:pPr/>
              <a:t>‹#›</a:t>
            </a:fld>
            <a:endParaRPr lang="ja-JP" altLang="en-US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6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38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280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1801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228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099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94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1576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604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5556D-7B7B-4B4C-8C68-5F5CE0FA0D96}" type="datetimeFigureOut">
              <a:rPr kumimoji="1" lang="ja-JP" altLang="en-US" smtClean="0"/>
              <a:t>2015/2/23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2FC72-D4DD-40E7-8F9F-AAFAFB3AA8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06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emf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12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/>
          <a:srcRect l="-563" t="-322" r="19286" b="16128"/>
          <a:stretch/>
        </p:blipFill>
        <p:spPr>
          <a:xfrm>
            <a:off x="-92471" y="-91356"/>
            <a:ext cx="7124700" cy="10275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886366" y="144647"/>
            <a:ext cx="4416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地域エネルギー株式会社</a:t>
            </a:r>
            <a:endParaRPr kumimoji="1" lang="ja-JP" altLang="en-US" sz="14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95933" y="406085"/>
            <a:ext cx="30298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 smtClean="0">
                <a:solidFill>
                  <a:schemeClr val="bg1"/>
                </a:solidFill>
              </a:rPr>
              <a:t>ComPower</a:t>
            </a:r>
            <a:r>
              <a:rPr lang="ja-JP" altLang="en-US" sz="1000" dirty="0">
                <a:solidFill>
                  <a:schemeClr val="bg1"/>
                </a:solidFill>
              </a:rPr>
              <a:t>  </a:t>
            </a:r>
            <a:r>
              <a:rPr lang="en-US" altLang="ja-JP" sz="1000" dirty="0" smtClean="0">
                <a:solidFill>
                  <a:schemeClr val="bg1"/>
                </a:solidFill>
              </a:rPr>
              <a:t>Inc.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左大かっこ 3"/>
          <p:cNvSpPr/>
          <p:nvPr/>
        </p:nvSpPr>
        <p:spPr>
          <a:xfrm>
            <a:off x="654354" y="5015579"/>
            <a:ext cx="232012" cy="1419367"/>
          </a:xfrm>
          <a:prstGeom prst="leftBracket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大かっこ 6"/>
          <p:cNvSpPr/>
          <p:nvPr/>
        </p:nvSpPr>
        <p:spPr>
          <a:xfrm>
            <a:off x="6017185" y="5046333"/>
            <a:ext cx="204301" cy="1388613"/>
          </a:xfrm>
          <a:prstGeom prst="rightBracket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741758" y="2815263"/>
            <a:ext cx="5999882" cy="3417830"/>
            <a:chOff x="851291" y="2718081"/>
            <a:chExt cx="5999882" cy="3417830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928045" y="2718081"/>
              <a:ext cx="533512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未来予測メンテナンス</a:t>
              </a:r>
              <a:endParaRPr kumimoji="1" lang="en-US" altLang="ja-JP" sz="40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 algn="ctr"/>
              <a:r>
                <a:rPr kumimoji="1" lang="ja-JP" altLang="en-US" sz="4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ご案内</a:t>
              </a:r>
              <a:endParaRPr kumimoji="1" lang="ja-JP" altLang="en-US" sz="4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851291" y="5120248"/>
              <a:ext cx="55032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気象情報や発電実績のビッグデータ</a:t>
              </a:r>
              <a:r>
                <a:rPr lang="ja-JP" altLang="en-US" sz="2000" dirty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を活用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した、</a:t>
              </a:r>
              <a:r>
                <a:rPr lang="en-US" altLang="ja-JP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 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最適な</a:t>
              </a:r>
              <a:r>
                <a:rPr lang="ja-JP" altLang="en-US" sz="2000" dirty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メンテナンスにより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、発電</a:t>
              </a:r>
              <a:r>
                <a:rPr lang="ja-JP" altLang="en-US" sz="2000" dirty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設備を効率的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に　保守運用</a:t>
              </a:r>
              <a:r>
                <a:rPr lang="ja-JP" altLang="en-US" sz="2000" dirty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、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地域</a:t>
              </a:r>
              <a:r>
                <a:rPr lang="ja-JP" altLang="en-US" sz="2000" dirty="0">
                  <a:solidFill>
                    <a:schemeClr val="bg1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のサステナブルな未来に貢献する</a:t>
              </a:r>
              <a:endParaRPr kumimoji="1" lang="ja-JP" altLang="en-US" sz="20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74206" y="4005626"/>
              <a:ext cx="50769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solidFill>
                    <a:schemeClr val="bg1"/>
                  </a:solidFill>
                </a:rPr>
                <a:t>〔</a:t>
              </a:r>
              <a:r>
                <a:rPr kumimoji="1" lang="ja-JP" altLang="en-US" sz="1400" dirty="0" smtClean="0">
                  <a:solidFill>
                    <a:schemeClr val="bg1"/>
                  </a:solidFill>
                </a:rPr>
                <a:t>ビッグデータを</a:t>
              </a:r>
              <a:r>
                <a:rPr lang="ja-JP" altLang="en-US" sz="1400" dirty="0" smtClean="0">
                  <a:solidFill>
                    <a:schemeClr val="bg1"/>
                  </a:solidFill>
                </a:rPr>
                <a:t>活用し</a:t>
              </a:r>
              <a:r>
                <a:rPr kumimoji="1" lang="ja-JP" altLang="en-US" sz="1400" dirty="0" smtClean="0">
                  <a:solidFill>
                    <a:schemeClr val="bg1"/>
                  </a:solidFill>
                </a:rPr>
                <a:t>た、遠隔</a:t>
              </a:r>
              <a:r>
                <a:rPr lang="ja-JP" altLang="en-US" sz="1400" dirty="0" smtClean="0">
                  <a:solidFill>
                    <a:schemeClr val="bg1"/>
                  </a:solidFill>
                </a:rPr>
                <a:t>制御</a:t>
              </a:r>
              <a:r>
                <a:rPr kumimoji="1" lang="ja-JP" altLang="en-US" sz="1400" dirty="0" smtClean="0">
                  <a:solidFill>
                    <a:schemeClr val="bg1"/>
                  </a:solidFill>
                </a:rPr>
                <a:t>モニタリング</a:t>
              </a:r>
              <a:r>
                <a:rPr kumimoji="1" lang="en-US" altLang="ja-JP" sz="1400" dirty="0" smtClean="0">
                  <a:solidFill>
                    <a:schemeClr val="bg1"/>
                  </a:solidFill>
                </a:rPr>
                <a:t>〕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797834" y="7206032"/>
            <a:ext cx="554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bg1"/>
                </a:solidFill>
              </a:rPr>
              <a:t>地域エネルギー株式会社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36294" y="7658432"/>
            <a:ext cx="5063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www.com3power.com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62411" y="2291872"/>
            <a:ext cx="2497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ami</a:t>
            </a:r>
            <a:endParaRPr kumimoji="1" lang="ja-JP" altLang="en-US" sz="4000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1247475" y="2804630"/>
            <a:ext cx="973883" cy="10633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20" y="134014"/>
            <a:ext cx="468012" cy="46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4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286" y="7290316"/>
            <a:ext cx="457200" cy="75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16222" b="49483"/>
          <a:stretch/>
        </p:blipFill>
        <p:spPr>
          <a:xfrm>
            <a:off x="-1460" y="-1"/>
            <a:ext cx="6858000" cy="833271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319032"/>
            <a:ext cx="6859575" cy="586968"/>
          </a:xfrm>
          <a:prstGeom prst="rect">
            <a:avLst/>
          </a:prstGeom>
        </p:spPr>
      </p:pic>
      <p:grpSp>
        <p:nvGrpSpPr>
          <p:cNvPr id="40" name="グループ化 39"/>
          <p:cNvGrpSpPr/>
          <p:nvPr/>
        </p:nvGrpSpPr>
        <p:grpSpPr>
          <a:xfrm>
            <a:off x="-961536" y="949550"/>
            <a:ext cx="8725619" cy="5379065"/>
            <a:chOff x="-975530" y="723456"/>
            <a:chExt cx="8725619" cy="5379065"/>
          </a:xfrm>
        </p:grpSpPr>
        <p:sp>
          <p:nvSpPr>
            <p:cNvPr id="5" name="円/楕円 4"/>
            <p:cNvSpPr/>
            <p:nvPr/>
          </p:nvSpPr>
          <p:spPr>
            <a:xfrm>
              <a:off x="-975530" y="723456"/>
              <a:ext cx="8725619" cy="51246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基盤</a:t>
              </a:r>
              <a:r>
                <a:rPr lang="en-US" altLang="ja-JP" dirty="0"/>
                <a:t>1</a:t>
              </a:r>
              <a:r>
                <a:rPr lang="ja-JP" altLang="en-US" dirty="0" err="1"/>
                <a:t>つで</a:t>
              </a:r>
              <a:r>
                <a:rPr lang="ja-JP" altLang="en-US" dirty="0"/>
                <a:t>パワーコンディショナー</a:t>
              </a:r>
              <a:r>
                <a:rPr lang="en-US" altLang="ja-JP" dirty="0"/>
                <a:t>100</a:t>
              </a:r>
              <a:r>
                <a:rPr lang="ja-JP" altLang="en-US" dirty="0"/>
                <a:t>台につなげ、そのデータをまとめてサーバーに送信するために通信費の削減を可能とする。　　　　　　　</a:t>
              </a:r>
              <a:endParaRPr kumimoji="1" lang="ja-JP" altLang="en-US" dirty="0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1061329" y="3022630"/>
              <a:ext cx="51339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リアルタイムでの遠隔モニタリング＋予測・分析機能</a:t>
              </a:r>
              <a:endParaRPr lang="en-US" altLang="ja-JP" sz="1400" b="1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r>
                <a:rPr lang="ja-JP" altLang="en-US" sz="14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　　　　</a:t>
              </a:r>
              <a:r>
                <a:rPr lang="en-US" altLang="ja-JP" sz="14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=</a:t>
              </a:r>
              <a:r>
                <a:rPr lang="ja-JP" altLang="en-US" sz="14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安価な</a:t>
              </a:r>
              <a:r>
                <a:rPr lang="ja-JP" altLang="en-US" sz="15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メンテナンスシステム</a:t>
              </a:r>
              <a:r>
                <a:rPr lang="ja-JP" altLang="en-US" sz="14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を提供</a:t>
              </a:r>
              <a:endParaRPr kumimoji="1" lang="ja-JP" altLang="en-US" sz="1400" b="1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141606" y="1373508"/>
              <a:ext cx="6548374" cy="226182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179780" y="2395381"/>
              <a:ext cx="640207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センサーデータ・環境データ・解析アルゴリズムによる異常と故障の検知</a:t>
              </a:r>
              <a:endParaRPr kumimoji="1" lang="ja-JP" altLang="en-US" sz="13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79780" y="2652763"/>
              <a:ext cx="601488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ビッグデータ</a:t>
              </a:r>
              <a:r>
                <a:rPr lang="ja-JP" altLang="ja-JP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予測</a:t>
              </a: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分析</a:t>
              </a:r>
              <a:r>
                <a:rPr lang="ja-JP" altLang="ja-JP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に</a:t>
              </a:r>
              <a:r>
                <a:rPr lang="ja-JP" altLang="ja-JP" sz="13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よるメンテナンス業務の</a:t>
              </a:r>
              <a:r>
                <a:rPr lang="ja-JP" altLang="ja-JP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最</a:t>
              </a: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適</a:t>
              </a:r>
              <a:r>
                <a:rPr lang="ja-JP" altLang="ja-JP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なスケジューリング</a:t>
              </a:r>
              <a:endParaRPr lang="ja-JP" altLang="ja-JP" sz="13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endParaRPr kumimoji="1" lang="ja-JP" altLang="en-US" sz="13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79780" y="1373508"/>
              <a:ext cx="637092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当社開発の基盤を用いることで安価な制御・モニタリングシステムを実現</a:t>
              </a:r>
              <a:endParaRPr kumimoji="1" lang="ja-JP" altLang="en-US" sz="13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179780" y="2144667"/>
              <a:ext cx="637092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発電量の損失</a:t>
              </a:r>
              <a:r>
                <a:rPr lang="ja-JP" altLang="en-US" sz="13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要因を特定するため</a:t>
              </a: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の多岐にわたるパターン</a:t>
              </a:r>
              <a:r>
                <a:rPr lang="ja-JP" altLang="en-US" sz="13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分析</a:t>
              </a:r>
              <a:endParaRPr kumimoji="1" lang="ja-JP" altLang="en-US" sz="13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79780" y="1634856"/>
              <a:ext cx="662662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デバイス１機あたりパワーコンディショナー</a:t>
              </a:r>
              <a:r>
                <a:rPr lang="en-US" altLang="ja-JP" sz="13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100</a:t>
              </a:r>
              <a:r>
                <a:rPr lang="ja-JP" altLang="en-US" sz="13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台につなげ</a:t>
              </a:r>
              <a:r>
                <a:rPr lang="ja-JP" altLang="en-US" sz="13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、通信費削減</a:t>
              </a:r>
              <a:endParaRPr kumimoji="1" lang="ja-JP" altLang="en-US" sz="130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31579" y="4256781"/>
              <a:ext cx="6563934" cy="184574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山形 46"/>
          <p:cNvSpPr/>
          <p:nvPr/>
        </p:nvSpPr>
        <p:spPr>
          <a:xfrm>
            <a:off x="659059" y="3393112"/>
            <a:ext cx="352990" cy="208861"/>
          </a:xfrm>
          <a:prstGeom prst="chevron">
            <a:avLst/>
          </a:prstGeom>
          <a:solidFill>
            <a:schemeClr val="accent1">
              <a:alpha val="0"/>
            </a:schemeClr>
          </a:solidFill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rgbClr val="FF9900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058487" y="8223819"/>
            <a:ext cx="1460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FF990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O&amp;M</a:t>
            </a:r>
            <a:r>
              <a:rPr lang="ja-JP" altLang="en-US" sz="1200" b="1" dirty="0" smtClean="0">
                <a:solidFill>
                  <a:srgbClr val="FF990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最適化</a:t>
            </a:r>
            <a:endParaRPr kumimoji="1" lang="ja-JP" altLang="en-US" sz="1200" b="1" dirty="0">
              <a:solidFill>
                <a:srgbClr val="FF9900"/>
              </a:solidFill>
              <a:latin typeface="Times New Roman" panose="02020603050405020304" pitchFamily="18" charset="0"/>
              <a:ea typeface="HGPｺﾞｼｯｸM" panose="020B06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697" y="7639451"/>
            <a:ext cx="702294" cy="24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テキスト ボックス 76"/>
          <p:cNvSpPr txBox="1"/>
          <p:nvPr/>
        </p:nvSpPr>
        <p:spPr>
          <a:xfrm>
            <a:off x="4193043" y="7328064"/>
            <a:ext cx="1521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solidFill>
                  <a:srgbClr val="002060"/>
                </a:solidFill>
                <a:latin typeface="Lucida Sans Unicode" panose="020B0602030504020204" pitchFamily="34" charset="0"/>
                <a:ea typeface="HGPｺﾞｼｯｸM" panose="020B0600000000000000" pitchFamily="50" charset="-128"/>
                <a:cs typeface="Lucida Sans Unicode" panose="020B0602030504020204" pitchFamily="34" charset="0"/>
              </a:rPr>
              <a:t>統計解析</a:t>
            </a:r>
            <a:r>
              <a:rPr kumimoji="1" lang="ja-JP" altLang="en-US" sz="1200" dirty="0" smtClean="0">
                <a:solidFill>
                  <a:srgbClr val="002060"/>
                </a:solidFill>
                <a:latin typeface="Lucida Sans Unicode" panose="020B0602030504020204" pitchFamily="34" charset="0"/>
                <a:ea typeface="HGPｺﾞｼｯｸM" panose="020B0600000000000000" pitchFamily="50" charset="-128"/>
                <a:cs typeface="Lucida Sans Unicode" panose="020B0602030504020204" pitchFamily="34" charset="0"/>
              </a:rPr>
              <a:t>ツール</a:t>
            </a:r>
            <a:endParaRPr kumimoji="1" lang="ja-JP" altLang="en-US" sz="1200" dirty="0">
              <a:solidFill>
                <a:srgbClr val="002060"/>
              </a:solidFill>
              <a:latin typeface="Lucida Sans Unicode" panose="020B0602030504020204" pitchFamily="34" charset="0"/>
              <a:ea typeface="HGPｺﾞｼｯｸM" panose="020B0600000000000000" pitchFamily="50" charset="-128"/>
              <a:cs typeface="Lucida Sans Unicode" panose="020B0602030504020204" pitchFamily="34" charset="0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47" y="7498818"/>
            <a:ext cx="3968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1" name="直線矢印コネクタ 50"/>
          <p:cNvCxnSpPr/>
          <p:nvPr/>
        </p:nvCxnSpPr>
        <p:spPr>
          <a:xfrm>
            <a:off x="4218759" y="7582163"/>
            <a:ext cx="1281860" cy="10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6" name="Picture 18" descr="http://bsoza.com/ill_topic/cenergy_a06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42" r="4465"/>
          <a:stretch/>
        </p:blipFill>
        <p:spPr bwMode="auto">
          <a:xfrm>
            <a:off x="3077407" y="8504384"/>
            <a:ext cx="1007489" cy="57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64" y="8110080"/>
            <a:ext cx="1229522" cy="97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テキスト ボックス 2064"/>
          <p:cNvSpPr txBox="1"/>
          <p:nvPr/>
        </p:nvSpPr>
        <p:spPr>
          <a:xfrm>
            <a:off x="1223780" y="8239755"/>
            <a:ext cx="1261825" cy="445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リアルタイム</a:t>
            </a:r>
            <a:r>
              <a:rPr kumimoji="1" lang="ja-JP" altLang="en-US" sz="11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</a:t>
            </a:r>
            <a:endParaRPr kumimoji="1" lang="en-US" altLang="ja-JP" sz="1100" b="1" dirty="0" smtClean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kumimoji="1" lang="ja-JP" altLang="en-US" sz="11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発電量検知</a:t>
            </a:r>
            <a:endParaRPr kumimoji="1" lang="ja-JP" altLang="en-US" sz="11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308215" y="8566179"/>
            <a:ext cx="1209849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2084" name="Picture 3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712" y="8013200"/>
            <a:ext cx="238125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テキスト ボックス 84"/>
          <p:cNvSpPr txBox="1"/>
          <p:nvPr/>
        </p:nvSpPr>
        <p:spPr>
          <a:xfrm>
            <a:off x="5025135" y="8443985"/>
            <a:ext cx="176516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陰</a:t>
            </a:r>
            <a:endParaRPr kumimoji="1" lang="en-US" altLang="ja-JP" sz="10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パワーコンディショナーの停止</a:t>
            </a:r>
            <a:endParaRPr lang="en-US" altLang="ja-JP" sz="11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パネルの汚れ</a:t>
            </a:r>
            <a:endParaRPr lang="en-US" altLang="ja-JP" sz="10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パネルの温度上昇</a:t>
            </a:r>
            <a:endParaRPr kumimoji="1" lang="ja-JP" altLang="en-US" sz="1000" dirty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851010" y="8238018"/>
            <a:ext cx="1630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rgbClr val="FF990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発電量ロス要因を診断</a:t>
            </a:r>
            <a:endParaRPr kumimoji="1" lang="ja-JP" altLang="en-US" sz="1200" b="1" dirty="0">
              <a:solidFill>
                <a:srgbClr val="FF9900"/>
              </a:solidFill>
              <a:latin typeface="Times New Roman" panose="02020603050405020304" pitchFamily="18" charset="0"/>
              <a:ea typeface="HGPｺﾞｼｯｸM" panose="020B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1" name="左中かっこ 90"/>
          <p:cNvSpPr/>
          <p:nvPr/>
        </p:nvSpPr>
        <p:spPr>
          <a:xfrm>
            <a:off x="4965414" y="8505868"/>
            <a:ext cx="91620" cy="5577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64083" y="1003391"/>
            <a:ext cx="4960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新商品・サービスの</a:t>
            </a:r>
            <a:r>
              <a:rPr lang="ja-JP" altLang="en-US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ご</a:t>
            </a:r>
            <a:r>
              <a:rPr kumimoji="1" lang="ja-JP" altLang="en-US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紹介</a:t>
            </a:r>
            <a:endParaRPr kumimoji="1" lang="ja-JP" altLang="en-US" sz="28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17437" y="3980525"/>
            <a:ext cx="2729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9900"/>
                </a:solidFill>
                <a:latin typeface="Lucida Sans Unicode" panose="020B0602030504020204" pitchFamily="34" charset="0"/>
                <a:ea typeface="HGPｺﾞｼｯｸM" panose="020B0600000000000000" pitchFamily="50" charset="-128"/>
                <a:cs typeface="Lucida Sans Unicode" panose="020B0602030504020204" pitchFamily="34" charset="0"/>
              </a:rPr>
              <a:t>ami</a:t>
            </a:r>
            <a:r>
              <a:rPr kumimoji="1" lang="en-US" altLang="ja-JP" sz="2000" b="1" dirty="0" smtClean="0">
                <a:solidFill>
                  <a:srgbClr val="FF9900"/>
                </a:solidFill>
                <a:latin typeface="Lucida Sans Unicode" panose="020B0602030504020204" pitchFamily="34" charset="0"/>
                <a:ea typeface="HGPｺﾞｼｯｸM" panose="020B0600000000000000" pitchFamily="50" charset="-128"/>
                <a:cs typeface="Lucida Sans Unicode" panose="020B0602030504020204" pitchFamily="34" charset="0"/>
              </a:rPr>
              <a:t>001</a:t>
            </a:r>
            <a:r>
              <a:rPr kumimoji="1" lang="ja-JP" altLang="en-US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の機能</a:t>
            </a:r>
            <a:endParaRPr kumimoji="1" lang="ja-JP" altLang="en-US" sz="28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4" name="山形 93"/>
          <p:cNvSpPr/>
          <p:nvPr/>
        </p:nvSpPr>
        <p:spPr>
          <a:xfrm>
            <a:off x="179014" y="6625802"/>
            <a:ext cx="6501547" cy="435548"/>
          </a:xfrm>
          <a:prstGeom prst="chevron">
            <a:avLst/>
          </a:prstGeom>
          <a:solidFill>
            <a:srgbClr val="FF9900"/>
          </a:solidFill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52092" y="6664406"/>
            <a:ext cx="1496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遠隔制御</a:t>
            </a:r>
            <a:endParaRPr kumimoji="1" lang="ja-JP" altLang="en-US" sz="1800" b="1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088" name="テキスト ボックス 2087"/>
          <p:cNvSpPr txBox="1"/>
          <p:nvPr/>
        </p:nvSpPr>
        <p:spPr>
          <a:xfrm>
            <a:off x="2280366" y="6656713"/>
            <a:ext cx="2430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未来予測メンテナンス</a:t>
            </a:r>
            <a:endParaRPr kumimoji="1" lang="ja-JP" altLang="en-US" sz="1800" b="1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089" name="テキスト ボックス 2088"/>
          <p:cNvSpPr txBox="1"/>
          <p:nvPr/>
        </p:nvSpPr>
        <p:spPr>
          <a:xfrm>
            <a:off x="4928306" y="6661466"/>
            <a:ext cx="152430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発電量診断</a:t>
            </a:r>
          </a:p>
          <a:p>
            <a:endParaRPr kumimoji="1" lang="ja-JP" altLang="en-US" sz="1600" dirty="0"/>
          </a:p>
        </p:txBody>
      </p:sp>
      <p:pic>
        <p:nvPicPr>
          <p:cNvPr id="2091" name="Picture 4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205" y="7290315"/>
            <a:ext cx="909859" cy="71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2" name="図形グループ 31"/>
          <p:cNvGrpSpPr/>
          <p:nvPr/>
        </p:nvGrpSpPr>
        <p:grpSpPr>
          <a:xfrm>
            <a:off x="269686" y="4603892"/>
            <a:ext cx="6349256" cy="1590654"/>
            <a:chOff x="357646" y="4984647"/>
            <a:chExt cx="6391951" cy="1590654"/>
          </a:xfrm>
        </p:grpSpPr>
        <p:pic>
          <p:nvPicPr>
            <p:cNvPr id="183" name="Picture 2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6683" y="5383926"/>
              <a:ext cx="1632508" cy="793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" name="Picture 12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13" r="22931"/>
            <a:stretch/>
          </p:blipFill>
          <p:spPr bwMode="auto">
            <a:xfrm>
              <a:off x="4408835" y="5358586"/>
              <a:ext cx="456936" cy="844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5" name="Picture 3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811" y="5571841"/>
              <a:ext cx="417627" cy="417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6" name="図 185"/>
            <p:cNvPicPr>
              <a:picLocks noChangeAspect="1"/>
            </p:cNvPicPr>
            <p:nvPr/>
          </p:nvPicPr>
          <p:blipFill rotWithShape="1">
            <a:blip r:embed="rId14"/>
            <a:srcRect t="28556" b="29053"/>
            <a:stretch/>
          </p:blipFill>
          <p:spPr>
            <a:xfrm>
              <a:off x="2116951" y="6279871"/>
              <a:ext cx="651710" cy="276266"/>
            </a:xfrm>
            <a:prstGeom prst="rect">
              <a:avLst/>
            </a:prstGeom>
          </p:spPr>
        </p:pic>
        <p:pic>
          <p:nvPicPr>
            <p:cNvPr id="187" name="図 18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892604" y="6317433"/>
              <a:ext cx="460306" cy="201143"/>
            </a:xfrm>
            <a:prstGeom prst="rect">
              <a:avLst/>
            </a:prstGeom>
          </p:spPr>
        </p:pic>
        <p:pic>
          <p:nvPicPr>
            <p:cNvPr id="188" name="図 18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007964" y="5622837"/>
              <a:ext cx="360149" cy="315636"/>
            </a:xfrm>
            <a:prstGeom prst="rect">
              <a:avLst/>
            </a:prstGeom>
          </p:spPr>
        </p:pic>
        <p:sp>
          <p:nvSpPr>
            <p:cNvPr id="189" name="正方形/長方形 188"/>
            <p:cNvSpPr/>
            <p:nvPr/>
          </p:nvSpPr>
          <p:spPr>
            <a:xfrm>
              <a:off x="5626839" y="5007731"/>
              <a:ext cx="10315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accent1">
                      <a:lumMod val="50000"/>
                    </a:schemeClr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  <a:cs typeface="Lucida Sans Unicode" panose="020B0602030504020204" pitchFamily="34" charset="0"/>
                </a:rPr>
                <a:t>Cloud Server</a:t>
              </a:r>
              <a:endParaRPr lang="ja-JP" altLang="en-US" sz="1200" dirty="0">
                <a:solidFill>
                  <a:schemeClr val="accent1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pic>
          <p:nvPicPr>
            <p:cNvPr id="190" name="図 18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535612" y="5232463"/>
              <a:ext cx="1213985" cy="1213985"/>
            </a:xfrm>
            <a:prstGeom prst="rect">
              <a:avLst/>
            </a:prstGeom>
          </p:spPr>
        </p:pic>
        <p:pic>
          <p:nvPicPr>
            <p:cNvPr id="191" name="図 190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756640" y="6264419"/>
              <a:ext cx="842477" cy="307170"/>
            </a:xfrm>
            <a:prstGeom prst="rect">
              <a:avLst/>
            </a:prstGeom>
          </p:spPr>
        </p:pic>
        <p:grpSp>
          <p:nvGrpSpPr>
            <p:cNvPr id="192" name="図形グループ 26"/>
            <p:cNvGrpSpPr/>
            <p:nvPr/>
          </p:nvGrpSpPr>
          <p:grpSpPr>
            <a:xfrm>
              <a:off x="2994885" y="6304715"/>
              <a:ext cx="1332603" cy="226579"/>
              <a:chOff x="2994885" y="6304715"/>
              <a:chExt cx="1332603" cy="226579"/>
            </a:xfrm>
          </p:grpSpPr>
          <p:pic>
            <p:nvPicPr>
              <p:cNvPr id="204" name="Picture 24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6636" y="6304715"/>
                <a:ext cx="930852" cy="2265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5" name="二等辺三角形 204"/>
              <p:cNvSpPr/>
              <p:nvPr/>
            </p:nvSpPr>
            <p:spPr>
              <a:xfrm rot="5400000">
                <a:off x="3015551" y="6318504"/>
                <a:ext cx="157667" cy="199000"/>
              </a:xfrm>
              <a:prstGeom prst="triangle">
                <a:avLst/>
              </a:prstGeom>
              <a:solidFill>
                <a:schemeClr val="accent1">
                  <a:alpha val="0"/>
                </a:schemeClr>
              </a:solidFill>
              <a:ln w="603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二等辺三角形 192"/>
            <p:cNvSpPr/>
            <p:nvPr/>
          </p:nvSpPr>
          <p:spPr>
            <a:xfrm rot="5400000">
              <a:off x="4558470" y="6318504"/>
              <a:ext cx="157667" cy="199000"/>
            </a:xfrm>
            <a:prstGeom prst="triangle">
              <a:avLst/>
            </a:prstGeom>
            <a:solidFill>
              <a:schemeClr val="accent1">
                <a:alpha val="0"/>
              </a:schemeClr>
            </a:solidFill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4127186" y="5007731"/>
              <a:ext cx="102023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accent1">
                      <a:lumMod val="50000"/>
                    </a:schemeClr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  <a:cs typeface="Lucida Sans Unicode" panose="020B0602030504020204" pitchFamily="34" charset="0"/>
                </a:rPr>
                <a:t>Smart Phone</a:t>
              </a:r>
              <a:endParaRPr lang="ja-JP" altLang="en-US" sz="1200" dirty="0">
                <a:solidFill>
                  <a:schemeClr val="accent1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2941910" y="5007731"/>
              <a:ext cx="6781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accent1">
                      <a:lumMod val="50000"/>
                    </a:schemeClr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  <a:cs typeface="Lucida Sans Unicode" panose="020B0602030504020204" pitchFamily="34" charset="0"/>
                </a:rPr>
                <a:t>Arduino</a:t>
              </a:r>
              <a:endParaRPr lang="ja-JP" altLang="en-US" sz="1200" dirty="0">
                <a:solidFill>
                  <a:schemeClr val="accent1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96" name="二等辺三角形 195"/>
            <p:cNvSpPr/>
            <p:nvPr/>
          </p:nvSpPr>
          <p:spPr>
            <a:xfrm rot="5400000">
              <a:off x="5467179" y="6318504"/>
              <a:ext cx="157667" cy="199000"/>
            </a:xfrm>
            <a:prstGeom prst="triangle">
              <a:avLst/>
            </a:prstGeom>
            <a:solidFill>
              <a:schemeClr val="accent1">
                <a:alpha val="0"/>
              </a:schemeClr>
            </a:solidFill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7" name="図 196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468251" y="5582160"/>
              <a:ext cx="338105" cy="396991"/>
            </a:xfrm>
            <a:prstGeom prst="rect">
              <a:avLst/>
            </a:prstGeom>
          </p:spPr>
        </p:pic>
        <p:sp>
          <p:nvSpPr>
            <p:cNvPr id="198" name="正方形/長方形 197"/>
            <p:cNvSpPr/>
            <p:nvPr/>
          </p:nvSpPr>
          <p:spPr>
            <a:xfrm>
              <a:off x="1641440" y="5007731"/>
              <a:ext cx="4570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accent1">
                      <a:lumMod val="50000"/>
                    </a:schemeClr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  <a:cs typeface="Lucida Sans Unicode" panose="020B0602030504020204" pitchFamily="34" charset="0"/>
                </a:rPr>
                <a:t>PCS</a:t>
              </a:r>
              <a:endParaRPr lang="ja-JP" altLang="en-US" sz="1200" dirty="0">
                <a:solidFill>
                  <a:schemeClr val="accent1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200" name="二等辺三角形 199"/>
            <p:cNvSpPr/>
            <p:nvPr/>
          </p:nvSpPr>
          <p:spPr>
            <a:xfrm rot="5400000">
              <a:off x="1651961" y="6318030"/>
              <a:ext cx="157667" cy="199000"/>
            </a:xfrm>
            <a:prstGeom prst="triangle">
              <a:avLst/>
            </a:prstGeom>
            <a:solidFill>
              <a:schemeClr val="accent1">
                <a:alpha val="0"/>
              </a:schemeClr>
            </a:solidFill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1" name="Picture 18" descr="http://bsoza.com/ill_topic/cenergy_a06.pn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695" y="5294315"/>
              <a:ext cx="936565" cy="86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2" name="正方形/長方形 201"/>
            <p:cNvSpPr/>
            <p:nvPr/>
          </p:nvSpPr>
          <p:spPr>
            <a:xfrm>
              <a:off x="357646" y="4984647"/>
              <a:ext cx="98634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accent1">
                      <a:lumMod val="50000"/>
                    </a:schemeClr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  <a:cs typeface="Lucida Sans Unicode" panose="020B0602030504020204" pitchFamily="34" charset="0"/>
                </a:rPr>
                <a:t>Solar Panels</a:t>
              </a:r>
              <a:endParaRPr lang="ja-JP" altLang="en-US" sz="1200" dirty="0">
                <a:solidFill>
                  <a:schemeClr val="accent1">
                    <a:lumMod val="50000"/>
                  </a:schemeClr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542241" y="6298302"/>
              <a:ext cx="805600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200" b="1" dirty="0" smtClean="0">
                  <a:solidFill>
                    <a:schemeClr val="bg1"/>
                  </a:solidFill>
                </a:rPr>
                <a:t>通信方式</a:t>
              </a:r>
              <a:endParaRPr kumimoji="1" lang="ja-JP" alt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1" name="Picture 4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05" y="7429418"/>
            <a:ext cx="334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4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500" y="7495993"/>
            <a:ext cx="3603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00" name="円柱 2099"/>
          <p:cNvSpPr/>
          <p:nvPr/>
        </p:nvSpPr>
        <p:spPr>
          <a:xfrm>
            <a:off x="3185231" y="7317431"/>
            <a:ext cx="837064" cy="608855"/>
          </a:xfrm>
          <a:prstGeom prst="can">
            <a:avLst>
              <a:gd name="adj" fmla="val 11870"/>
            </a:avLst>
          </a:prstGeom>
          <a:solidFill>
            <a:schemeClr val="accent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08" name="図 10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48" y="7199578"/>
            <a:ext cx="756781" cy="935103"/>
          </a:xfrm>
          <a:prstGeom prst="rect">
            <a:avLst/>
          </a:prstGeom>
        </p:spPr>
      </p:pic>
      <p:pic>
        <p:nvPicPr>
          <p:cNvPr id="214" name="図 21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830" y="4869219"/>
            <a:ext cx="802317" cy="1028972"/>
          </a:xfrm>
          <a:prstGeom prst="rect">
            <a:avLst/>
          </a:prstGeom>
        </p:spPr>
      </p:pic>
      <p:pic>
        <p:nvPicPr>
          <p:cNvPr id="113" name="Picture 47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947" y="8047049"/>
            <a:ext cx="238125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46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573" y="8025025"/>
            <a:ext cx="238125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" name="テキスト ボックス 226"/>
          <p:cNvSpPr txBox="1"/>
          <p:nvPr/>
        </p:nvSpPr>
        <p:spPr>
          <a:xfrm>
            <a:off x="3146046" y="7384800"/>
            <a:ext cx="995735" cy="4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気象情報予想</a:t>
            </a:r>
            <a:endParaRPr kumimoji="1" lang="en-US" altLang="ja-JP" sz="1000" dirty="0" smtClean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周辺環境情報</a:t>
            </a:r>
            <a:endParaRPr lang="en-US" altLang="ja-JP" sz="1000" dirty="0" smtClean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発電量情報</a:t>
            </a:r>
            <a:endParaRPr kumimoji="1" lang="ja-JP" altLang="en-US" sz="10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124" name="Picture 51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43" y="7302344"/>
            <a:ext cx="678770" cy="68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4" name="テキスト ボックス 223"/>
          <p:cNvSpPr txBox="1"/>
          <p:nvPr/>
        </p:nvSpPr>
        <p:spPr>
          <a:xfrm>
            <a:off x="198870" y="2112735"/>
            <a:ext cx="60097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1300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大規模クラウドサーバーでデータを管理するため、セキュアなデータ保全を実現</a:t>
            </a:r>
            <a:endParaRPr kumimoji="1" lang="ja-JP" altLang="en-US" sz="1300" dirty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29" name="山形 228"/>
          <p:cNvSpPr/>
          <p:nvPr/>
        </p:nvSpPr>
        <p:spPr>
          <a:xfrm>
            <a:off x="1957485" y="6738912"/>
            <a:ext cx="136420" cy="230595"/>
          </a:xfrm>
          <a:prstGeom prst="chevron">
            <a:avLst/>
          </a:prstGeom>
          <a:solidFill>
            <a:schemeClr val="accent1">
              <a:alpha val="0"/>
            </a:schemeClr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2" name="山形 241"/>
          <p:cNvSpPr/>
          <p:nvPr/>
        </p:nvSpPr>
        <p:spPr>
          <a:xfrm>
            <a:off x="4663723" y="6733897"/>
            <a:ext cx="136420" cy="230595"/>
          </a:xfrm>
          <a:prstGeom prst="chevron">
            <a:avLst/>
          </a:prstGeom>
          <a:solidFill>
            <a:schemeClr val="accent1">
              <a:alpha val="0"/>
            </a:schemeClr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08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9033"/>
            <a:ext cx="6929289" cy="586968"/>
          </a:xfrm>
          <a:prstGeom prst="rect">
            <a:avLst/>
          </a:prstGeom>
        </p:spPr>
      </p:pic>
      <p:grpSp>
        <p:nvGrpSpPr>
          <p:cNvPr id="23" name="グループ化 22"/>
          <p:cNvGrpSpPr/>
          <p:nvPr/>
        </p:nvGrpSpPr>
        <p:grpSpPr>
          <a:xfrm>
            <a:off x="-5214186" y="650508"/>
            <a:ext cx="10349287" cy="2440007"/>
            <a:chOff x="-4725543" y="723288"/>
            <a:chExt cx="10349287" cy="1641897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-4725543" y="723288"/>
              <a:ext cx="4510585" cy="218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kumimoji="1" lang="ja-JP" altLang="en-US" sz="14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911111" y="1733515"/>
              <a:ext cx="4712633" cy="63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パソコン</a:t>
              </a:r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、スマートフォンにて遠隔地からの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監視</a:t>
              </a:r>
              <a:endPara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</a:t>
              </a:r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天候予測システムにより発電量の予測</a:t>
              </a:r>
            </a:p>
            <a:p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・監視カメラにより侵入者の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抑制</a:t>
              </a:r>
              <a:r>
                <a:rPr lang="en-US" altLang="ja-JP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(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オプション</a:t>
              </a:r>
              <a:r>
                <a:rPr lang="en-US" altLang="ja-JP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)</a:t>
              </a:r>
            </a:p>
            <a:p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発電量</a:t>
              </a:r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低下時の天候確認</a:t>
              </a:r>
            </a:p>
            <a:p>
              <a:r>
                <a:rPr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・電力会社</a:t>
              </a:r>
              <a:r>
                <a:rPr lang="ja-JP" altLang="en-US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の要請による出力抑制に対応</a:t>
              </a:r>
              <a:endPara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grpSp>
        <p:nvGrpSpPr>
          <p:cNvPr id="1032" name="グループ化 1031"/>
          <p:cNvGrpSpPr/>
          <p:nvPr/>
        </p:nvGrpSpPr>
        <p:grpSpPr>
          <a:xfrm>
            <a:off x="425653" y="3096341"/>
            <a:ext cx="5078710" cy="540596"/>
            <a:chOff x="771505" y="3188088"/>
            <a:chExt cx="5078710" cy="540596"/>
          </a:xfrm>
        </p:grpSpPr>
        <p:sp>
          <p:nvSpPr>
            <p:cNvPr id="30" name="テキスト ボックス 29"/>
            <p:cNvSpPr txBox="1"/>
            <p:nvPr/>
          </p:nvSpPr>
          <p:spPr>
            <a:xfrm>
              <a:off x="771505" y="3188088"/>
              <a:ext cx="206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sz="1800" b="1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定期点検</a:t>
              </a:r>
              <a:endParaRPr kumimoji="1" lang="ja-JP" altLang="en-US" sz="18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  <p:sp>
          <p:nvSpPr>
            <p:cNvPr id="1028" name="テキスト ボックス 1027"/>
            <p:cNvSpPr txBox="1"/>
            <p:nvPr/>
          </p:nvSpPr>
          <p:spPr>
            <a:xfrm>
              <a:off x="774520" y="3451685"/>
              <a:ext cx="5075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[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データ分析</a:t>
              </a:r>
              <a:r>
                <a:rPr lang="ja-JP" altLang="en-US" sz="12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による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効率的</a:t>
              </a:r>
              <a:r>
                <a:rPr lang="ja-JP" altLang="en-US" sz="12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な</a:t>
              </a:r>
              <a:r>
                <a:rPr lang="ja-JP" altLang="en-US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メンテナンス</a:t>
              </a:r>
              <a:r>
                <a:rPr lang="en-US" altLang="ja-JP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]</a:t>
              </a:r>
              <a:endParaRPr lang="ja-JP" altLang="en-US" sz="12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1042" name="角丸四角形吹き出し 1041"/>
          <p:cNvSpPr/>
          <p:nvPr/>
        </p:nvSpPr>
        <p:spPr>
          <a:xfrm>
            <a:off x="135857" y="6691353"/>
            <a:ext cx="6657574" cy="1999621"/>
          </a:xfrm>
          <a:prstGeom prst="wedgeRoundRectCallout">
            <a:avLst>
              <a:gd name="adj1" fmla="val -25166"/>
              <a:gd name="adj2" fmla="val -50653"/>
              <a:gd name="adj3" fmla="val 16667"/>
            </a:avLst>
          </a:prstGeom>
          <a:solidFill>
            <a:schemeClr val="accent1">
              <a:alpha val="0"/>
            </a:schemeClr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4413" y="944246"/>
            <a:ext cx="4006560" cy="586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太陽光発電設備の</a:t>
            </a:r>
            <a:r>
              <a:rPr lang="en-US" altLang="ja-JP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O&amp;M</a:t>
            </a:r>
            <a:endParaRPr lang="ja-JP" altLang="en-US" sz="28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68431" y="1592335"/>
            <a:ext cx="4868106" cy="5389092"/>
            <a:chOff x="196490" y="1984937"/>
            <a:chExt cx="4817073" cy="5389091"/>
          </a:xfrm>
        </p:grpSpPr>
        <p:grpSp>
          <p:nvGrpSpPr>
            <p:cNvPr id="1039" name="グループ化 1038"/>
            <p:cNvGrpSpPr/>
            <p:nvPr/>
          </p:nvGrpSpPr>
          <p:grpSpPr>
            <a:xfrm>
              <a:off x="429172" y="3943688"/>
              <a:ext cx="4458954" cy="1915944"/>
              <a:chOff x="558552" y="3777507"/>
              <a:chExt cx="4458954" cy="1915944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593900" y="3777507"/>
                <a:ext cx="442360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・モジュールの破損、汚れの点検</a:t>
                </a:r>
              </a:p>
              <a:p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・</a:t>
                </a:r>
                <a:r>
                  <a:rPr lang="ja-JP" altLang="ja-JP" sz="1100" dirty="0" smtClean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検査に</a:t>
                </a:r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よる回路診断</a:t>
                </a:r>
              </a:p>
              <a:p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・パワコン・周辺機器の内外部の点検</a:t>
                </a:r>
                <a:r>
                  <a:rPr lang="en-US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 </a:t>
                </a:r>
                <a:endParaRPr lang="ja-JP" altLang="ja-JP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endParaRPr>
              </a:p>
              <a:p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・架台の腐食、ねじの緩み点検</a:t>
                </a:r>
              </a:p>
              <a:p>
                <a:r>
                  <a:rPr lang="ja-JP" altLang="ja-JP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・フェンス、雑草等、周辺の点検、</a:t>
                </a:r>
                <a:r>
                  <a:rPr lang="ja-JP" altLang="ja-JP" sz="1100" dirty="0" smtClean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rPr>
                  <a:t>確認</a:t>
                </a:r>
                <a:endParaRPr lang="en-US" altLang="ja-JP" sz="1100" dirty="0" smtClean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endParaRPr>
              </a:p>
              <a:p>
                <a:endParaRPr kumimoji="1" lang="ja-JP" altLang="en-US" sz="1100" dirty="0">
                  <a:solidFill>
                    <a:srgbClr val="00206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endParaRPr>
              </a:p>
            </p:txBody>
          </p:sp>
          <p:grpSp>
            <p:nvGrpSpPr>
              <p:cNvPr id="1029" name="グループ化 1028"/>
              <p:cNvGrpSpPr/>
              <p:nvPr/>
            </p:nvGrpSpPr>
            <p:grpSpPr>
              <a:xfrm>
                <a:off x="558552" y="4708566"/>
                <a:ext cx="4337958" cy="984885"/>
                <a:chOff x="-7073967" y="4970176"/>
                <a:chExt cx="4337958" cy="984885"/>
              </a:xfrm>
            </p:grpSpPr>
            <p:sp>
              <p:nvSpPr>
                <p:cNvPr id="31" name="正方形/長方形 30"/>
                <p:cNvSpPr/>
                <p:nvPr/>
              </p:nvSpPr>
              <p:spPr>
                <a:xfrm>
                  <a:off x="-7052123" y="4970176"/>
                  <a:ext cx="4316114" cy="98488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1800" b="1" dirty="0">
                      <a:solidFill>
                        <a:srgbClr val="0070C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障害</a:t>
                  </a:r>
                  <a:r>
                    <a:rPr lang="ja-JP" altLang="en-US" sz="1800" b="1" dirty="0" smtClean="0">
                      <a:solidFill>
                        <a:srgbClr val="0070C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対応</a:t>
                  </a:r>
                  <a:endParaRPr lang="en-US" altLang="ja-JP" sz="1800" b="1" dirty="0" smtClean="0">
                    <a:solidFill>
                      <a:srgbClr val="0070C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endParaRPr>
                </a:p>
                <a:p>
                  <a:r>
                    <a:rPr lang="en-US" altLang="ja-JP" sz="1200" dirty="0" smtClean="0">
                      <a:solidFill>
                        <a:srgbClr val="0070C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[</a:t>
                  </a:r>
                  <a:r>
                    <a:rPr lang="ja-JP" altLang="en-US" sz="1200" dirty="0" smtClean="0">
                      <a:solidFill>
                        <a:srgbClr val="0070C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異常を予測することによってダウンタイムの削減</a:t>
                  </a:r>
                  <a:r>
                    <a:rPr lang="en-US" altLang="ja-JP" sz="1200" dirty="0" smtClean="0">
                      <a:solidFill>
                        <a:srgbClr val="0070C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]</a:t>
                  </a:r>
                </a:p>
                <a:p>
                  <a:endParaRPr lang="en-US" altLang="ja-JP" sz="1400" dirty="0">
                    <a:solidFill>
                      <a:srgbClr val="0070C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endParaRPr>
                </a:p>
                <a:p>
                  <a:endParaRPr lang="ja-JP" altLang="en-US" sz="1400" dirty="0">
                    <a:solidFill>
                      <a:srgbClr val="0070C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endParaRPr>
                </a:p>
              </p:txBody>
            </p:sp>
            <p:sp>
              <p:nvSpPr>
                <p:cNvPr id="1024" name="正方形/長方形 1023"/>
                <p:cNvSpPr/>
                <p:nvPr/>
              </p:nvSpPr>
              <p:spPr>
                <a:xfrm>
                  <a:off x="-7073967" y="5446378"/>
                  <a:ext cx="2504925" cy="43088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ja-JP" altLang="en-US" sz="1100" dirty="0">
                      <a:solidFill>
                        <a:srgbClr val="00206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・異常時にはアラート機能により即時</a:t>
                  </a:r>
                  <a:r>
                    <a:rPr lang="ja-JP" altLang="en-US" sz="1100" dirty="0" smtClean="0">
                      <a:solidFill>
                        <a:srgbClr val="00206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連絡</a:t>
                  </a:r>
                  <a:endParaRPr lang="en-US" altLang="ja-JP" sz="1100" dirty="0" smtClean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endParaRPr>
                </a:p>
                <a:p>
                  <a:r>
                    <a:rPr lang="ja-JP" altLang="en-US" sz="1100" dirty="0" smtClean="0">
                      <a:solidFill>
                        <a:srgbClr val="002060"/>
                      </a:solidFill>
                      <a:latin typeface="HGPｺﾞｼｯｸM" panose="020B0600000000000000" pitchFamily="50" charset="-128"/>
                      <a:ea typeface="HGPｺﾞｼｯｸM" panose="020B0600000000000000" pitchFamily="50" charset="-128"/>
                    </a:rPr>
                    <a:t>・予測による故障検知時には連絡</a:t>
                  </a:r>
                  <a:endParaRPr lang="ja-JP" altLang="en-US" sz="1100" dirty="0">
                    <a:solidFill>
                      <a:srgbClr val="002060"/>
                    </a:solidFill>
                    <a:latin typeface="HGPｺﾞｼｯｸM" panose="020B0600000000000000" pitchFamily="50" charset="-128"/>
                    <a:ea typeface="HGPｺﾞｼｯｸM" panose="020B0600000000000000" pitchFamily="50" charset="-128"/>
                  </a:endParaRPr>
                </a:p>
              </p:txBody>
            </p:sp>
          </p:grpSp>
        </p:grpSp>
        <p:sp>
          <p:nvSpPr>
            <p:cNvPr id="1040" name="テキスト ボックス 1039"/>
            <p:cNvSpPr txBox="1"/>
            <p:nvPr/>
          </p:nvSpPr>
          <p:spPr>
            <a:xfrm>
              <a:off x="429172" y="2067251"/>
              <a:ext cx="45843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sz="1800" b="1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遠隔</a:t>
              </a:r>
              <a:r>
                <a:rPr lang="ja-JP" altLang="ja-JP" sz="1800" b="1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監視、制御システム</a:t>
              </a:r>
              <a:r>
                <a:rPr lang="ja-JP" altLang="en-US" sz="1800" dirty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　</a:t>
              </a:r>
              <a:endParaRPr lang="en-US" altLang="ja-JP" sz="1800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  <a:p>
              <a:r>
                <a:rPr lang="en-US" altLang="ja-JP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[</a:t>
              </a:r>
              <a:r>
                <a:rPr lang="ja-JP" altLang="ja-JP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常時、発電量・機器異常をモニタリング</a:t>
              </a:r>
              <a:r>
                <a:rPr lang="en-US" altLang="ja-JP" sz="1200" dirty="0" smtClean="0">
                  <a:solidFill>
                    <a:srgbClr val="0070C0"/>
                  </a:solidFill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]</a:t>
              </a:r>
              <a:endParaRPr kumimoji="1" lang="ja-JP" altLang="en-US" sz="1200" dirty="0"/>
            </a:p>
          </p:txBody>
        </p:sp>
        <p:pic>
          <p:nvPicPr>
            <p:cNvPr id="1049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193" y="2248917"/>
              <a:ext cx="149343" cy="153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62" name="直線コネクタ 1061"/>
            <p:cNvCxnSpPr/>
            <p:nvPr/>
          </p:nvCxnSpPr>
          <p:spPr>
            <a:xfrm flipV="1">
              <a:off x="286353" y="3510208"/>
              <a:ext cx="3726279" cy="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601" y="4860168"/>
              <a:ext cx="3730625" cy="238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正方形/長方形 23"/>
            <p:cNvSpPr/>
            <p:nvPr/>
          </p:nvSpPr>
          <p:spPr>
            <a:xfrm>
              <a:off x="196490" y="1984937"/>
              <a:ext cx="3829914" cy="401694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pic>
          <p:nvPicPr>
            <p:cNvPr id="120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12" y="3683710"/>
              <a:ext cx="149343" cy="153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1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66" y="5088340"/>
              <a:ext cx="149343" cy="153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246" y="7220977"/>
              <a:ext cx="149343" cy="153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6" name="正方形/長方形 25"/>
          <p:cNvSpPr/>
          <p:nvPr/>
        </p:nvSpPr>
        <p:spPr>
          <a:xfrm>
            <a:off x="285828" y="7066893"/>
            <a:ext cx="2727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[</a:t>
            </a:r>
            <a:r>
              <a:rPr lang="ja-JP" altLang="en-US" sz="1400" dirty="0" smtClean="0">
                <a:solidFill>
                  <a:srgbClr val="0070C0"/>
                </a:solidFill>
              </a:rPr>
              <a:t>自然</a:t>
            </a:r>
            <a:r>
              <a:rPr lang="ja-JP" altLang="en-US" sz="1400" dirty="0">
                <a:solidFill>
                  <a:srgbClr val="0070C0"/>
                </a:solidFill>
              </a:rPr>
              <a:t>災害</a:t>
            </a:r>
            <a:r>
              <a:rPr lang="ja-JP" altLang="en-US" sz="1400" dirty="0" smtClean="0">
                <a:solidFill>
                  <a:srgbClr val="0070C0"/>
                </a:solidFill>
              </a:rPr>
              <a:t>リスク</a:t>
            </a:r>
            <a:r>
              <a:rPr lang="en-US" altLang="ja-JP" sz="1400" dirty="0" smtClean="0">
                <a:solidFill>
                  <a:srgbClr val="0070C0"/>
                </a:solidFill>
              </a:rPr>
              <a:t>]</a:t>
            </a:r>
            <a:r>
              <a:rPr lang="ja-JP" altLang="en-US" sz="1600" dirty="0"/>
              <a:t>	</a:t>
            </a: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火災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落雷 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)</a:t>
            </a: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風災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台風、暴風、暴風雨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)</a:t>
            </a: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雪災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豪雪、雹災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)</a:t>
            </a: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水災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洪水、豪雨</a:t>
            </a:r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)</a:t>
            </a:r>
            <a:endParaRPr lang="ja-JP" altLang="en-US" sz="11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53718" y="6695116"/>
            <a:ext cx="4858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太陽光発電所に起こりうる様々なリスクをカバー</a:t>
            </a:r>
            <a:endParaRPr kumimoji="1" lang="ja-JP" altLang="en-US" sz="1800" b="1" dirty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28862" y="6126287"/>
            <a:ext cx="2354418" cy="442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損害</a:t>
            </a:r>
            <a:r>
              <a:rPr lang="ja-JP" altLang="en-US" sz="28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保険</a:t>
            </a:r>
            <a:endParaRPr lang="ja-JP" altLang="en-US" sz="28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0690" y="8056390"/>
            <a:ext cx="368597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70C0"/>
                </a:solidFill>
              </a:rPr>
              <a:t>[</a:t>
            </a:r>
            <a:r>
              <a:rPr lang="ja-JP" altLang="en-US" sz="1400" dirty="0" smtClean="0">
                <a:solidFill>
                  <a:srgbClr val="0070C0"/>
                </a:solidFill>
              </a:rPr>
              <a:t>発電所の運営上の</a:t>
            </a:r>
            <a:r>
              <a:rPr lang="ja-JP" altLang="en-US" sz="1400" dirty="0">
                <a:solidFill>
                  <a:srgbClr val="0070C0"/>
                </a:solidFill>
              </a:rPr>
              <a:t>賠償</a:t>
            </a:r>
            <a:r>
              <a:rPr lang="ja-JP" altLang="en-US" sz="1400" dirty="0" smtClean="0">
                <a:solidFill>
                  <a:srgbClr val="0070C0"/>
                </a:solidFill>
              </a:rPr>
              <a:t>リスク</a:t>
            </a:r>
            <a:r>
              <a:rPr lang="en-US" altLang="ja-JP" sz="1400" dirty="0" smtClean="0">
                <a:solidFill>
                  <a:srgbClr val="0070C0"/>
                </a:solidFill>
              </a:rPr>
              <a:t>]</a:t>
            </a:r>
            <a:r>
              <a:rPr lang="ja-JP" altLang="en-US" sz="1400" dirty="0"/>
              <a:t>	</a:t>
            </a:r>
            <a:endParaRPr lang="en-US" altLang="ja-JP" sz="1400" dirty="0" smtClean="0"/>
          </a:p>
          <a:p>
            <a:r>
              <a:rPr lang="en-US" altLang="ja-JP" sz="1100" dirty="0" smtClean="0">
                <a:solidFill>
                  <a:srgbClr val="002060"/>
                </a:solidFill>
              </a:rPr>
              <a:t>-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発電所に起因する第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三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者への損害事故を補償</a:t>
            </a:r>
            <a:endParaRPr lang="en-US" altLang="ja-JP" sz="11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706894" y="7056260"/>
            <a:ext cx="34073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[</a:t>
            </a:r>
            <a:r>
              <a:rPr lang="ja-JP" altLang="en-US" sz="1400" dirty="0">
                <a:solidFill>
                  <a:srgbClr val="0070C0"/>
                </a:solidFill>
              </a:rPr>
              <a:t>外部からの物理的要因</a:t>
            </a:r>
            <a:r>
              <a:rPr lang="en-US" altLang="ja-JP" sz="1400" dirty="0">
                <a:solidFill>
                  <a:srgbClr val="0070C0"/>
                </a:solidFill>
              </a:rPr>
              <a:t>]</a:t>
            </a:r>
          </a:p>
          <a:p>
            <a:r>
              <a:rPr lang="en-US" altLang="ja-JP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物理的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な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落下・飛来・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衝突による破損</a:t>
            </a:r>
            <a:endParaRPr lang="en-US" altLang="ja-JP" sz="1100" dirty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窃盗や強盗</a:t>
            </a:r>
          </a:p>
          <a:p>
            <a:r>
              <a:rPr lang="en-US" altLang="ja-JP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第三者による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破損</a:t>
            </a:r>
            <a:endParaRPr lang="en-US" altLang="ja-JP" sz="1100" dirty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航空機の墜落・車両の</a:t>
            </a:r>
            <a:r>
              <a:rPr lang="ja-JP" altLang="en-US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接触</a:t>
            </a:r>
            <a:endParaRPr lang="en-US" altLang="ja-JP" sz="1100" dirty="0" smtClean="0">
              <a:solidFill>
                <a:srgbClr val="00206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1100" dirty="0" smtClean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-</a:t>
            </a:r>
            <a:r>
              <a:rPr lang="ja-JP" altLang="en-US" sz="1100" dirty="0">
                <a:solidFill>
                  <a:srgbClr val="00206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上記以外の不測かつ突発的な事故</a:t>
            </a:r>
          </a:p>
          <a:p>
            <a:endParaRPr kumimoji="1" lang="ja-JP" altLang="en-US" sz="1100" dirty="0">
              <a:solidFill>
                <a:srgbClr val="002060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669" y="1061810"/>
            <a:ext cx="496279" cy="48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下矢印 43"/>
          <p:cNvSpPr/>
          <p:nvPr/>
        </p:nvSpPr>
        <p:spPr>
          <a:xfrm>
            <a:off x="4448715" y="1563126"/>
            <a:ext cx="365125" cy="4046152"/>
          </a:xfrm>
          <a:prstGeom prst="downArrow">
            <a:avLst/>
          </a:prstGeom>
          <a:solidFill>
            <a:srgbClr val="FFC000">
              <a:alpha val="0"/>
            </a:srgbClr>
          </a:solidFill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rgbClr val="FF99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086487" y="1019766"/>
            <a:ext cx="1441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地域エネルギー</a:t>
            </a:r>
            <a:endParaRPr kumimoji="1" lang="en-US" altLang="ja-JP" sz="1400" b="1" dirty="0" smtClean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FF99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一貫サポート</a:t>
            </a:r>
            <a:endParaRPr kumimoji="1" lang="ja-JP" altLang="en-US" sz="1400" b="1" dirty="0">
              <a:solidFill>
                <a:srgbClr val="FF99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3" name="円弧 92"/>
          <p:cNvSpPr/>
          <p:nvPr/>
        </p:nvSpPr>
        <p:spPr>
          <a:xfrm rot="15635515">
            <a:off x="5988370" y="3670255"/>
            <a:ext cx="1953425" cy="4035525"/>
          </a:xfrm>
          <a:prstGeom prst="arc">
            <a:avLst>
              <a:gd name="adj1" fmla="val 16293720"/>
              <a:gd name="adj2" fmla="val 0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弧 93"/>
          <p:cNvSpPr/>
          <p:nvPr/>
        </p:nvSpPr>
        <p:spPr>
          <a:xfrm rot="15635515">
            <a:off x="5978039" y="3573045"/>
            <a:ext cx="1902498" cy="4071086"/>
          </a:xfrm>
          <a:prstGeom prst="arc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11" name="Picture 15" descr="太陽光パネル Solar-Panels クリーンエネルギー 無料クリップアー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183" y="5023570"/>
            <a:ext cx="1483406" cy="10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3" name="Picture 17" descr="ハートマーク/笑顔 著作権フリーイラスト/無料クリップアート素材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644" y="4459308"/>
            <a:ext cx="550398" cy="41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建設工事関係 人物のイラスト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745" y="3000666"/>
            <a:ext cx="695325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1" name="Picture 25" descr="パソコン仕事のイラスト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112" y="1690191"/>
            <a:ext cx="718629" cy="10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テキスト ボックス 50"/>
          <p:cNvSpPr txBox="1"/>
          <p:nvPr/>
        </p:nvSpPr>
        <p:spPr>
          <a:xfrm>
            <a:off x="4253884" y="4553591"/>
            <a:ext cx="803055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保険</a:t>
            </a: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195404" y="3237638"/>
            <a:ext cx="938715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運営</a:t>
            </a:r>
            <a:r>
              <a:rPr lang="ja-JP" altLang="en-US" sz="1400" b="1" dirty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保守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4294165" y="1855601"/>
            <a:ext cx="708647" cy="30777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監視</a:t>
            </a:r>
            <a:endParaRPr lang="ja-JP" altLang="en-US" sz="1400" b="1" dirty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" y="-4262"/>
            <a:ext cx="6858000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538" y="1801686"/>
            <a:ext cx="4206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713" y="1019766"/>
            <a:ext cx="4635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37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正方形/長方形 2"/>
          <p:cNvSpPr>
            <a:spLocks noChangeArrowheads="1"/>
          </p:cNvSpPr>
          <p:nvPr/>
        </p:nvSpPr>
        <p:spPr bwMode="auto">
          <a:xfrm>
            <a:off x="646446" y="733584"/>
            <a:ext cx="5565108" cy="3319838"/>
          </a:xfrm>
          <a:prstGeom prst="rect">
            <a:avLst/>
          </a:prstGeom>
          <a:solidFill>
            <a:schemeClr val="bg1"/>
          </a:solidFill>
          <a:ln w="12700" cap="rnd" cmpd="tri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ja-JP">
              <a:solidFill>
                <a:schemeClr val="bg1"/>
              </a:solidFill>
              <a:latin typeface="ＭＳ Ｐゴシック" pitchFamily="50" charset="-128"/>
              <a:sym typeface="ＭＳ Ｐゴシック" pitchFamily="50" charset="-128"/>
            </a:endParaRPr>
          </a:p>
        </p:txBody>
      </p:sp>
      <p:sp>
        <p:nvSpPr>
          <p:cNvPr id="6146" name="テキスト ボックス 3071"/>
          <p:cNvSpPr>
            <a:spLocks noChangeArrowheads="1"/>
          </p:cNvSpPr>
          <p:nvPr/>
        </p:nvSpPr>
        <p:spPr bwMode="auto">
          <a:xfrm>
            <a:off x="88900" y="4514850"/>
            <a:ext cx="32162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>
                <a:solidFill>
                  <a:schemeClr val="bg1"/>
                </a:solidFill>
                <a:latin typeface="Calibri" pitchFamily="34" charset="0"/>
                <a:sym typeface="ＭＳ Ｐゴシック" pitchFamily="50" charset="-128"/>
              </a:rPr>
              <a:t>右記のメールアドレスにて注文を受け付けています</a:t>
            </a:r>
            <a:endParaRPr lang="ja-JP" altLang="en-US"/>
          </a:p>
        </p:txBody>
      </p:sp>
      <p:sp>
        <p:nvSpPr>
          <p:cNvPr id="6147" name="角丸四角形 9"/>
          <p:cNvSpPr>
            <a:spLocks noChangeArrowheads="1"/>
          </p:cNvSpPr>
          <p:nvPr/>
        </p:nvSpPr>
        <p:spPr bwMode="auto">
          <a:xfrm>
            <a:off x="471488" y="584200"/>
            <a:ext cx="5915025" cy="8737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cap="flat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ja-JP" altLang="ja-JP">
              <a:latin typeface="ＭＳ Ｐゴシック" pitchFamily="50" charset="-128"/>
              <a:sym typeface="ＭＳ Ｐゴシック" pitchFamily="50" charset="-128"/>
            </a:endParaRPr>
          </a:p>
        </p:txBody>
      </p:sp>
      <p:sp>
        <p:nvSpPr>
          <p:cNvPr id="6148" name="タイトル 1"/>
          <p:cNvSpPr>
            <a:spLocks noGrp="1" noChangeArrowheads="1"/>
          </p:cNvSpPr>
          <p:nvPr>
            <p:ph type="title" idx="4294967295"/>
          </p:nvPr>
        </p:nvSpPr>
        <p:spPr>
          <a:xfrm>
            <a:off x="471488" y="815975"/>
            <a:ext cx="5915025" cy="1914525"/>
          </a:xfrm>
          <a:ln/>
        </p:spPr>
        <p:txBody>
          <a:bodyPr/>
          <a:lstStyle/>
          <a:p>
            <a:endParaRPr lang="ja-JP" altLang="ja-JP"/>
          </a:p>
        </p:txBody>
      </p:sp>
      <p:pic>
        <p:nvPicPr>
          <p:cNvPr id="6149" name="図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6" t="1201" r="17711" b="-233"/>
          <a:stretch>
            <a:fillRect/>
          </a:stretch>
        </p:blipFill>
        <p:spPr bwMode="auto">
          <a:xfrm>
            <a:off x="0" y="-36513"/>
            <a:ext cx="7013575" cy="1004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正方形/長方形 2"/>
          <p:cNvSpPr>
            <a:spLocks noChangeArrowheads="1"/>
          </p:cNvSpPr>
          <p:nvPr/>
        </p:nvSpPr>
        <p:spPr bwMode="auto">
          <a:xfrm>
            <a:off x="646446" y="692060"/>
            <a:ext cx="5928518" cy="3629594"/>
          </a:xfrm>
          <a:prstGeom prst="rect">
            <a:avLst/>
          </a:prstGeom>
          <a:solidFill>
            <a:schemeClr val="bg1"/>
          </a:solidFill>
          <a:ln w="12700" cap="rnd" cmpd="tri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ja-JP" altLang="ja-JP">
              <a:solidFill>
                <a:schemeClr val="bg1"/>
              </a:solidFill>
              <a:latin typeface="ＭＳ Ｐゴシック" pitchFamily="50" charset="-128"/>
              <a:sym typeface="ＭＳ Ｐゴシック" pitchFamily="50" charset="-128"/>
            </a:endParaRPr>
          </a:p>
        </p:txBody>
      </p:sp>
      <p:sp>
        <p:nvSpPr>
          <p:cNvPr id="6154" name="片側の 2 つの角を丸めた四角形 3072"/>
          <p:cNvSpPr>
            <a:spLocks noChangeArrowheads="1" noChangeShapeType="1"/>
          </p:cNvSpPr>
          <p:nvPr/>
        </p:nvSpPr>
        <p:spPr bwMode="auto">
          <a:xfrm>
            <a:off x="919163" y="144001"/>
            <a:ext cx="1774825" cy="2555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0325" cap="flat" cmpd="sng">
                <a:solidFill>
                  <a:srgbClr val="42719B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endParaRPr lang="ja-JP" altLang="en-US" sz="3600">
              <a:solidFill>
                <a:srgbClr val="FFC000"/>
              </a:solidFill>
              <a:latin typeface="退邐邐邐"/>
            </a:endParaRPr>
          </a:p>
        </p:txBody>
      </p:sp>
      <p:sp>
        <p:nvSpPr>
          <p:cNvPr id="6157" name="片側の 2 つの角を丸めた四角形 45"/>
          <p:cNvSpPr>
            <a:spLocks noChangeArrowheads="1" noChangeShapeType="1"/>
          </p:cNvSpPr>
          <p:nvPr/>
        </p:nvSpPr>
        <p:spPr bwMode="auto">
          <a:xfrm>
            <a:off x="711200" y="5056188"/>
            <a:ext cx="1774825" cy="255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0325" cap="flat" cmpd="sng">
                <a:solidFill>
                  <a:srgbClr val="42719B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endParaRPr lang="ja-JP" altLang="en-US" sz="3600">
              <a:solidFill>
                <a:srgbClr val="FFC000"/>
              </a:solidFill>
              <a:latin typeface="退邐邐邐"/>
            </a:endParaRPr>
          </a:p>
        </p:txBody>
      </p: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691892" y="737890"/>
            <a:ext cx="5585711" cy="1655613"/>
            <a:chOff x="-1" y="-63840"/>
            <a:chExt cx="5586286" cy="1656635"/>
          </a:xfrm>
        </p:grpSpPr>
        <p:sp>
          <p:nvSpPr>
            <p:cNvPr id="6161" name="テキスト ボックス 29"/>
            <p:cNvSpPr>
              <a:spLocks noChangeArrowheads="1"/>
            </p:cNvSpPr>
            <p:nvPr/>
          </p:nvSpPr>
          <p:spPr bwMode="auto">
            <a:xfrm>
              <a:off x="352083" y="1346422"/>
              <a:ext cx="4815791" cy="246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000" dirty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※</a:t>
              </a:r>
              <a:r>
                <a:rPr lang="ja-JP" altLang="en-US" sz="1000" dirty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工事費用</a:t>
              </a:r>
              <a:r>
                <a:rPr lang="en-US" altLang="ja-JP" sz="1000" dirty="0" smtClean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:</a:t>
              </a:r>
              <a:r>
                <a:rPr lang="ja-JP" altLang="en-US" sz="1000" dirty="0" smtClean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実費</a:t>
              </a:r>
              <a:r>
                <a:rPr lang="ja-JP" altLang="en-US" sz="1000" dirty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別途</a:t>
              </a:r>
              <a:r>
                <a:rPr lang="ja-JP" altLang="en-US" sz="1000" dirty="0" smtClean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見積り</a:t>
              </a:r>
              <a:endParaRPr lang="en-US" altLang="ja-JP" sz="800" dirty="0">
                <a:solidFill>
                  <a:srgbClr val="0070C0"/>
                </a:solidFill>
              </a:endParaRPr>
            </a:p>
          </p:txBody>
        </p:sp>
        <p:sp>
          <p:nvSpPr>
            <p:cNvPr id="6162" name="テキスト ボックス 30"/>
            <p:cNvSpPr>
              <a:spLocks noChangeArrowheads="1"/>
            </p:cNvSpPr>
            <p:nvPr/>
          </p:nvSpPr>
          <p:spPr bwMode="auto">
            <a:xfrm>
              <a:off x="-1" y="-63840"/>
              <a:ext cx="5586286" cy="36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ja-JP" altLang="en-US" sz="1800" b="1" dirty="0" smtClean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発電所</a:t>
              </a:r>
              <a:r>
                <a:rPr lang="ja-JP" altLang="en-US" sz="1800" b="1" dirty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監視、運営、保守、損害保険の包括的な</a:t>
              </a:r>
              <a:r>
                <a:rPr lang="ja-JP" altLang="en-US" sz="1800" b="1" dirty="0" smtClean="0">
                  <a:solidFill>
                    <a:srgbClr val="0070C0"/>
                  </a:solidFill>
                  <a:latin typeface="HGPｺﾞｼｯｸM" pitchFamily="50" charset="-128"/>
                  <a:ea typeface="HGPｺﾞｼｯｸM" pitchFamily="50" charset="-128"/>
                  <a:sym typeface="HGPｺﾞｼｯｸM" pitchFamily="50" charset="-128"/>
                </a:rPr>
                <a:t>サポート</a:t>
              </a:r>
              <a:endParaRPr lang="ja-JP" altLang="en-US" sz="1100" dirty="0">
                <a:solidFill>
                  <a:srgbClr val="0070C0"/>
                </a:solidFill>
              </a:endParaRPr>
            </a:p>
          </p:txBody>
        </p:sp>
      </p:grpSp>
      <p:sp>
        <p:nvSpPr>
          <p:cNvPr id="6164" name="円/楕円 3089"/>
          <p:cNvSpPr>
            <a:spLocks noChangeArrowheads="1"/>
          </p:cNvSpPr>
          <p:nvPr/>
        </p:nvSpPr>
        <p:spPr bwMode="auto">
          <a:xfrm>
            <a:off x="3557912" y="1204919"/>
            <a:ext cx="2495366" cy="735337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anchor="ctr"/>
          <a:lstStyle/>
          <a:p>
            <a:pPr algn="ctr"/>
            <a:endParaRPr lang="ja-JP" altLang="en-US" dirty="0">
              <a:latin typeface="HGPｺﾞｼｯｸM" pitchFamily="50" charset="-128"/>
              <a:ea typeface="HGPｺﾞｼｯｸM" pitchFamily="50" charset="-128"/>
              <a:sym typeface="HGPｺﾞｼｯｸM" pitchFamily="50" charset="-128"/>
            </a:endParaRPr>
          </a:p>
          <a:p>
            <a:pPr algn="ctr"/>
            <a:r>
              <a:rPr lang="en-US" altLang="ja-JP" sz="2000" b="1" dirty="0">
                <a:solidFill>
                  <a:schemeClr val="bg1"/>
                </a:solidFill>
                <a:latin typeface="Lucida Sans Unicode" panose="020B0602030504020204" pitchFamily="34" charset="0"/>
                <a:ea typeface="HGPｺﾞｼｯｸM" pitchFamily="50" charset="-128"/>
                <a:cs typeface="Lucida Sans Unicode" panose="020B0602030504020204" pitchFamily="34" charset="0"/>
                <a:sym typeface="HGPｺﾞｼｯｸM" pitchFamily="50" charset="-128"/>
              </a:rPr>
              <a:t>ami</a:t>
            </a:r>
            <a:r>
              <a:rPr lang="en-US" altLang="ja-JP" sz="1200" b="1" dirty="0">
                <a:solidFill>
                  <a:schemeClr val="bg1"/>
                </a:solidFill>
                <a:latin typeface="Lucida Sans Unicode" panose="020B0602030504020204" pitchFamily="34" charset="0"/>
                <a:ea typeface="HGPｺﾞｼｯｸM" pitchFamily="50" charset="-128"/>
                <a:cs typeface="Lucida Sans Unicode" panose="020B0602030504020204" pitchFamily="34" charset="0"/>
                <a:sym typeface="HGPｺﾞｼｯｸM" pitchFamily="50" charset="-128"/>
              </a:rPr>
              <a:t>001</a:t>
            </a:r>
            <a:r>
              <a:rPr lang="en-US" altLang="ja-JP" sz="1200" b="1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  <a:sym typeface="HGPｺﾞｼｯｸM" pitchFamily="50" charset="-128"/>
              </a:rPr>
              <a:t>(</a:t>
            </a:r>
            <a:r>
              <a:rPr lang="ja-JP" altLang="en-US" sz="1200" b="1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  <a:sym typeface="HGPｺﾞｼｯｸM" pitchFamily="50" charset="-128"/>
              </a:rPr>
              <a:t>装置）</a:t>
            </a:r>
            <a:r>
              <a:rPr lang="ja-JP" altLang="en-US" sz="1400" b="1" dirty="0" smtClean="0">
                <a:solidFill>
                  <a:srgbClr val="CC0000"/>
                </a:solidFill>
                <a:latin typeface="HGPｺﾞｼｯｸM" pitchFamily="50" charset="-128"/>
                <a:ea typeface="HGPｺﾞｼｯｸM" pitchFamily="50" charset="-128"/>
                <a:sym typeface="HGPｺﾞｼｯｸM" pitchFamily="50" charset="-128"/>
              </a:rPr>
              <a:t>無料</a:t>
            </a:r>
            <a:endParaRPr lang="en-US" altLang="ja-JP" sz="1400" dirty="0" smtClean="0">
              <a:solidFill>
                <a:srgbClr val="CC0000"/>
              </a:solidFill>
              <a:latin typeface="ＭＳ Ｐゴシック" pitchFamily="50" charset="-128"/>
              <a:sym typeface="ＭＳ Ｐゴシック" pitchFamily="50" charset="-128"/>
            </a:endParaRPr>
          </a:p>
          <a:p>
            <a:pPr algn="ctr"/>
            <a:endParaRPr lang="en-US" altLang="ja-JP" sz="1400" dirty="0">
              <a:solidFill>
                <a:schemeClr val="bg1"/>
              </a:solidFill>
              <a:latin typeface="ＭＳ Ｐゴシック" pitchFamily="50" charset="-128"/>
              <a:sym typeface="ＭＳ Ｐゴシック" pitchFamily="50" charset="-128"/>
            </a:endParaRP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506413" y="5449888"/>
            <a:ext cx="2855912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r>
              <a:rPr lang="ja-JP" altLang="en-US" sz="1300" b="1" dirty="0">
                <a:solidFill>
                  <a:schemeClr val="bg1"/>
                </a:solidFill>
                <a:ea typeface="HGPｺﾞｼｯｸM" pitchFamily="50" charset="-128"/>
              </a:rPr>
              <a:t>地域ブランドのメンテナンスサービスで</a:t>
            </a:r>
          </a:p>
          <a:p>
            <a:r>
              <a:rPr lang="ja-JP" altLang="en-US" sz="1300" b="1" dirty="0">
                <a:solidFill>
                  <a:schemeClr val="bg1"/>
                </a:solidFill>
                <a:ea typeface="HGPｺﾞｼｯｸM" pitchFamily="50" charset="-128"/>
              </a:rPr>
              <a:t>新しい収益源を確保しましょう</a:t>
            </a:r>
            <a:endParaRPr lang="ja-JP" altLang="en-US" sz="900" b="1" dirty="0">
              <a:solidFill>
                <a:schemeClr val="bg1"/>
              </a:solidFill>
              <a:ea typeface="HGPｺﾞｼｯｸM" pitchFamily="50" charset="-128"/>
            </a:endParaRPr>
          </a:p>
          <a:p>
            <a:r>
              <a:rPr lang="ja-JP" altLang="en-US" sz="900" dirty="0">
                <a:solidFill>
                  <a:schemeClr val="bg1"/>
                </a:solidFill>
                <a:ea typeface="HGPｺﾞｼｯｸM" pitchFamily="50" charset="-128"/>
              </a:rPr>
              <a:t>　貴社のお客様のソーラー事業にさらなる付加価値をご提案できます。代理店様の収益向上、ビジネスチャンスの拡大を実現いたします。</a:t>
            </a:r>
          </a:p>
        </p:txBody>
      </p:sp>
      <p:sp>
        <p:nvSpPr>
          <p:cNvPr id="6179" name="片側の 2 つの角を丸めた四角形 45"/>
          <p:cNvSpPr>
            <a:spLocks noChangeArrowheads="1" noChangeShapeType="1"/>
          </p:cNvSpPr>
          <p:nvPr/>
        </p:nvSpPr>
        <p:spPr bwMode="auto">
          <a:xfrm>
            <a:off x="774700" y="6681788"/>
            <a:ext cx="1774825" cy="255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0325" cap="flat" cmpd="sng">
                <a:solidFill>
                  <a:srgbClr val="42719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endParaRPr lang="ja-JP" altLang="en-US" sz="3600">
              <a:solidFill>
                <a:srgbClr val="FFC000"/>
              </a:solidFill>
              <a:latin typeface="退邐邐邐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520700" y="7024688"/>
            <a:ext cx="1330325" cy="110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pPr fontAlgn="ctr"/>
            <a:r>
              <a:rPr lang="ja-JP" altLang="en-US" b="1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発電（IPP）事業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平野養護学校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（神奈川県）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鶴見養護学校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（神奈川県）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座間総合高校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埼玉県和光市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熊本県熊本市</a:t>
            </a: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1751013" y="7004050"/>
            <a:ext cx="12731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pPr fontAlgn="ctr"/>
            <a:r>
              <a:rPr lang="ja-JP" altLang="en-US" b="1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プロマネ事業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宮城県 1.8MW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千葉県 3.7MW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茨城県 1.0MW等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関連会社にて太陽光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発電ファンドを組成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（60億円） </a:t>
            </a: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2787650" y="6988175"/>
            <a:ext cx="1436688" cy="147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pPr fontAlgn="ctr"/>
            <a:r>
              <a:rPr lang="ja-JP" altLang="en-US" b="1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スマートビジネス事業</a:t>
            </a:r>
          </a:p>
          <a:p>
            <a:pPr fontAlgn="ctr"/>
            <a:r>
              <a:rPr lang="ja-JP" altLang="en-US" sz="8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資源エネルギー庁</a:t>
            </a:r>
          </a:p>
          <a:p>
            <a:pPr fontAlgn="ctr"/>
            <a:r>
              <a:rPr lang="ja-JP" altLang="en-US" sz="8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「スマートコミュニティ構想普及事業」受託（千葉）</a:t>
            </a:r>
          </a:p>
          <a:p>
            <a:pPr fontAlgn="ctr"/>
            <a:r>
              <a:rPr lang="ja-JP" altLang="en-US" sz="8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茨城県「再生可能エネルギー・省エネルギー地域ビジネス開拓事業」受託</a:t>
            </a:r>
          </a:p>
          <a:p>
            <a:pPr fontAlgn="ctr"/>
            <a:r>
              <a:rPr lang="ja-JP" altLang="en-US" sz="8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群馬県太田市におけるスマートシティモデル事業</a:t>
            </a:r>
          </a:p>
          <a:p>
            <a:pPr fontAlgn="ctr"/>
            <a:r>
              <a:rPr lang="ja-JP" altLang="en-US" sz="8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Smart-H Project (Hyderabad, India)</a:t>
            </a: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4079875" y="6975475"/>
            <a:ext cx="1006475" cy="12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pPr fontAlgn="ctr"/>
            <a:r>
              <a:rPr lang="ja-JP" altLang="en-US" b="1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その他の事業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CLEANTECH OPEN Japan開催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経済産業省「新事業創出のための目利き・支援人材育成等事業」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インド-日本間二国間クレジット事業</a:t>
            </a:r>
          </a:p>
        </p:txBody>
      </p:sp>
      <p:pic>
        <p:nvPicPr>
          <p:cNvPr id="6184" name="Picture 40" descr="collage4f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9"/>
          <a:stretch>
            <a:fillRect/>
          </a:stretch>
        </p:blipFill>
        <p:spPr bwMode="auto">
          <a:xfrm>
            <a:off x="1863725" y="7978775"/>
            <a:ext cx="3937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5121275" y="6956425"/>
            <a:ext cx="1146175" cy="12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3855" tIns="51928" rIns="103855" bIns="51928">
            <a:spAutoFit/>
          </a:bodyPr>
          <a:lstStyle/>
          <a:p>
            <a:pPr fontAlgn="ctr"/>
            <a:r>
              <a:rPr lang="ja-JP" altLang="en-US" b="1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メディア・出版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『スマートグリッド入門』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（アスキー新書）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『「スマート日本」宣言』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（アスキー新書）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月刊ソトコト連載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週刊ダイヤモンド連載</a:t>
            </a:r>
          </a:p>
          <a:p>
            <a:pPr fontAlgn="ctr"/>
            <a:r>
              <a:rPr lang="ja-JP" altLang="en-US" sz="80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CNET JAPAN連載</a:t>
            </a:r>
          </a:p>
          <a:p>
            <a:pPr fontAlgn="ctr"/>
            <a:endParaRPr lang="ja-JP" altLang="en-US" sz="80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pic>
        <p:nvPicPr>
          <p:cNvPr id="6186" name="Picture 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8131175"/>
            <a:ext cx="2349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87" name="Picture 43" descr="collage4f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03"/>
          <a:stretch>
            <a:fillRect/>
          </a:stretch>
        </p:blipFill>
        <p:spPr bwMode="auto">
          <a:xfrm>
            <a:off x="2335213" y="7974013"/>
            <a:ext cx="404812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88" name="Picture 44" descr="Clean Techロゴ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8194675"/>
            <a:ext cx="252412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89" name="Picture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0" y="8188325"/>
            <a:ext cx="422275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90" name="Picture 46" descr="collage4f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7986713"/>
            <a:ext cx="434975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91" name="Rectangle 47"/>
          <p:cNvSpPr>
            <a:spLocks noChangeArrowheads="1"/>
          </p:cNvSpPr>
          <p:nvPr/>
        </p:nvSpPr>
        <p:spPr bwMode="auto">
          <a:xfrm>
            <a:off x="517525" y="5318125"/>
            <a:ext cx="2794000" cy="1143000"/>
          </a:xfrm>
          <a:prstGeom prst="rect">
            <a:avLst/>
          </a:prstGeom>
          <a:noFill/>
          <a:ln w="9525" cmpd="sng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530224" y="6943725"/>
            <a:ext cx="5913179" cy="160020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grpSp>
        <p:nvGrpSpPr>
          <p:cNvPr id="6194" name="Group 50"/>
          <p:cNvGrpSpPr>
            <a:grpSpLocks/>
          </p:cNvGrpSpPr>
          <p:nvPr/>
        </p:nvGrpSpPr>
        <p:grpSpPr bwMode="auto">
          <a:xfrm>
            <a:off x="579444" y="2888289"/>
            <a:ext cx="5956935" cy="1035241"/>
            <a:chOff x="126" y="-755"/>
            <a:chExt cx="9381" cy="1630"/>
          </a:xfrm>
        </p:grpSpPr>
        <p:sp>
          <p:nvSpPr>
            <p:cNvPr id="6196" name="テキスト ボックス 26"/>
            <p:cNvSpPr>
              <a:spLocks noChangeArrowheads="1"/>
            </p:cNvSpPr>
            <p:nvPr/>
          </p:nvSpPr>
          <p:spPr bwMode="auto">
            <a:xfrm>
              <a:off x="371" y="-755"/>
              <a:ext cx="8892" cy="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0070C0"/>
                  </a:solidFill>
                  <a:latin typeface="Calibri" pitchFamily="34" charset="0"/>
                  <a:ea typeface="HGPｺﾞｼｯｸM" pitchFamily="50" charset="-128"/>
                  <a:sym typeface="ＭＳ Ｐゴシック" pitchFamily="50" charset="-128"/>
                </a:rPr>
                <a:t>この瞬間にも劣化していく発電設備・・・私たちがお守りします</a:t>
              </a:r>
            </a:p>
            <a:p>
              <a:pPr algn="ctr"/>
              <a:r>
                <a:rPr lang="ja-JP" altLang="en-US" sz="1600" dirty="0">
                  <a:solidFill>
                    <a:srgbClr val="0070C0"/>
                  </a:solidFill>
                  <a:latin typeface="Calibri" pitchFamily="34" charset="0"/>
                  <a:ea typeface="HGPｺﾞｼｯｸM" pitchFamily="50" charset="-128"/>
                  <a:sym typeface="ＭＳ Ｐゴシック" pitchFamily="50" charset="-128"/>
                </a:rPr>
                <a:t>ご注文・お見積りは以下サイトからお気軽にどうぞ</a:t>
              </a:r>
            </a:p>
          </p:txBody>
        </p:sp>
        <p:sp>
          <p:nvSpPr>
            <p:cNvPr id="6197" name="テキスト ボックス 3082"/>
            <p:cNvSpPr>
              <a:spLocks noChangeArrowheads="1"/>
            </p:cNvSpPr>
            <p:nvPr/>
          </p:nvSpPr>
          <p:spPr bwMode="auto">
            <a:xfrm>
              <a:off x="126" y="148"/>
              <a:ext cx="9381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endParaRPr lang="ja-JP" altLang="en-US" sz="2400" dirty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sym typeface="HGPｺﾞｼｯｸM" pitchFamily="50" charset="-128"/>
              </a:endParaRPr>
            </a:p>
          </p:txBody>
        </p:sp>
      </p:grpSp>
      <p:pic>
        <p:nvPicPr>
          <p:cNvPr id="6198" name="Picture 54" descr="事業エリア-暗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226" y="4726154"/>
            <a:ext cx="3279184" cy="191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片側の 2 つの角を丸めた四角形 2"/>
          <p:cNvSpPr/>
          <p:nvPr/>
        </p:nvSpPr>
        <p:spPr>
          <a:xfrm>
            <a:off x="773754" y="298511"/>
            <a:ext cx="1920234" cy="393549"/>
          </a:xfrm>
          <a:prstGeom prst="round2SameRect">
            <a:avLst/>
          </a:prstGeom>
          <a:solidFill>
            <a:srgbClr val="FF9900"/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55" name="テキスト ボックス 5"/>
          <p:cNvSpPr>
            <a:spLocks noChangeArrowheads="1"/>
          </p:cNvSpPr>
          <p:nvPr/>
        </p:nvSpPr>
        <p:spPr bwMode="auto">
          <a:xfrm>
            <a:off x="796667" y="299417"/>
            <a:ext cx="56467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  <a:sym typeface="HGPｺﾞｼｯｸM" pitchFamily="50" charset="-128"/>
              </a:rPr>
              <a:t>料金体系（予定）</a:t>
            </a:r>
            <a:endParaRPr lang="ja-JP" altLang="en-US" sz="1200" dirty="0"/>
          </a:p>
        </p:txBody>
      </p:sp>
      <p:sp>
        <p:nvSpPr>
          <p:cNvPr id="51" name="片側の 2 つの角を丸めた四角形 50"/>
          <p:cNvSpPr/>
          <p:nvPr/>
        </p:nvSpPr>
        <p:spPr>
          <a:xfrm>
            <a:off x="812638" y="5010777"/>
            <a:ext cx="1987873" cy="307348"/>
          </a:xfrm>
          <a:prstGeom prst="round2SameRect">
            <a:avLst/>
          </a:prstGeom>
          <a:solidFill>
            <a:srgbClr val="FF9900"/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代理店募集</a:t>
            </a:r>
            <a:endParaRPr kumimoji="1" lang="ja-JP" altLang="en-US" sz="20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54573" y="1204919"/>
            <a:ext cx="213175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70C0"/>
                </a:solidFill>
              </a:rPr>
              <a:t>1MW:    200</a:t>
            </a:r>
            <a:r>
              <a:rPr kumimoji="1" lang="ja-JP" altLang="en-US" sz="1400" dirty="0" smtClean="0">
                <a:solidFill>
                  <a:srgbClr val="0070C0"/>
                </a:solidFill>
              </a:rPr>
              <a:t>万円</a:t>
            </a:r>
            <a:r>
              <a:rPr kumimoji="1" lang="en-US" altLang="ja-JP" sz="1400" dirty="0" smtClean="0">
                <a:solidFill>
                  <a:srgbClr val="0070C0"/>
                </a:solidFill>
              </a:rPr>
              <a:t>/</a:t>
            </a:r>
            <a:r>
              <a:rPr kumimoji="1" lang="ja-JP" altLang="en-US" sz="1400" dirty="0" smtClean="0">
                <a:solidFill>
                  <a:srgbClr val="0070C0"/>
                </a:solidFill>
              </a:rPr>
              <a:t>年</a:t>
            </a:r>
            <a:endParaRPr kumimoji="1" lang="en-US" altLang="ja-JP" sz="1400" dirty="0" smtClean="0">
              <a:solidFill>
                <a:srgbClr val="0070C0"/>
              </a:solidFill>
            </a:endParaRPr>
          </a:p>
          <a:p>
            <a:r>
              <a:rPr kumimoji="1" lang="en-US" altLang="ja-JP" sz="1400" dirty="0" smtClean="0">
                <a:solidFill>
                  <a:srgbClr val="0070C0"/>
                </a:solidFill>
              </a:rPr>
              <a:t>500kw: </a:t>
            </a:r>
            <a:r>
              <a:rPr lang="ja-JP" altLang="en-US" sz="1400" dirty="0">
                <a:solidFill>
                  <a:srgbClr val="0070C0"/>
                </a:solidFill>
              </a:rPr>
              <a:t> </a:t>
            </a:r>
            <a:r>
              <a:rPr kumimoji="1" lang="en-US" altLang="ja-JP" sz="1400" dirty="0" smtClean="0">
                <a:solidFill>
                  <a:srgbClr val="0070C0"/>
                </a:solidFill>
              </a:rPr>
              <a:t>150</a:t>
            </a:r>
            <a:r>
              <a:rPr kumimoji="1" lang="ja-JP" altLang="en-US" sz="1400" dirty="0" smtClean="0">
                <a:solidFill>
                  <a:srgbClr val="0070C0"/>
                </a:solidFill>
              </a:rPr>
              <a:t>万円</a:t>
            </a:r>
            <a:r>
              <a:rPr kumimoji="1" lang="en-US" altLang="ja-JP" sz="1400" dirty="0" smtClean="0">
                <a:solidFill>
                  <a:srgbClr val="0070C0"/>
                </a:solidFill>
              </a:rPr>
              <a:t>/</a:t>
            </a:r>
            <a:r>
              <a:rPr kumimoji="1" lang="ja-JP" altLang="en-US" sz="1400" dirty="0" smtClean="0">
                <a:solidFill>
                  <a:srgbClr val="0070C0"/>
                </a:solidFill>
              </a:rPr>
              <a:t>年</a:t>
            </a:r>
            <a:endParaRPr kumimoji="1" lang="en-US" altLang="ja-JP" sz="1400" dirty="0" smtClean="0">
              <a:solidFill>
                <a:srgbClr val="0070C0"/>
              </a:solidFill>
            </a:endParaRPr>
          </a:p>
          <a:p>
            <a:r>
              <a:rPr lang="en-US" altLang="ja-JP" sz="1400" dirty="0" smtClean="0">
                <a:solidFill>
                  <a:srgbClr val="0070C0"/>
                </a:solidFill>
              </a:rPr>
              <a:t>50kw</a:t>
            </a:r>
            <a:r>
              <a:rPr lang="en-US" altLang="ja-JP" sz="1400" dirty="0">
                <a:solidFill>
                  <a:srgbClr val="0070C0"/>
                </a:solidFill>
              </a:rPr>
              <a:t>:</a:t>
            </a:r>
            <a:r>
              <a:rPr lang="en-US" altLang="ja-JP" sz="1400" dirty="0" smtClean="0">
                <a:solidFill>
                  <a:srgbClr val="0070C0"/>
                </a:solidFill>
              </a:rPr>
              <a:t>     25</a:t>
            </a:r>
            <a:r>
              <a:rPr lang="ja-JP" altLang="en-US" sz="1400" dirty="0">
                <a:solidFill>
                  <a:srgbClr val="0070C0"/>
                </a:solidFill>
              </a:rPr>
              <a:t>万</a:t>
            </a:r>
            <a:r>
              <a:rPr lang="ja-JP" altLang="en-US" sz="1400" dirty="0" smtClean="0">
                <a:solidFill>
                  <a:srgbClr val="0070C0"/>
                </a:solidFill>
              </a:rPr>
              <a:t>円</a:t>
            </a:r>
            <a:r>
              <a:rPr lang="en-US" altLang="ja-JP" sz="1400" dirty="0" smtClean="0">
                <a:solidFill>
                  <a:srgbClr val="0070C0"/>
                </a:solidFill>
              </a:rPr>
              <a:t>/</a:t>
            </a:r>
            <a:r>
              <a:rPr lang="ja-JP" altLang="en-US" sz="1400" dirty="0" smtClean="0">
                <a:solidFill>
                  <a:srgbClr val="0070C0"/>
                </a:solidFill>
              </a:rPr>
              <a:t>年</a:t>
            </a:r>
            <a:endParaRPr lang="en-US" altLang="ja-JP" sz="1400" dirty="0" smtClean="0">
              <a:solidFill>
                <a:srgbClr val="0070C0"/>
              </a:solidFill>
            </a:endParaRPr>
          </a:p>
          <a:p>
            <a:r>
              <a:rPr lang="en-US" altLang="ja-JP" sz="1000" dirty="0" smtClean="0">
                <a:solidFill>
                  <a:srgbClr val="0070C0"/>
                </a:solidFill>
              </a:rPr>
              <a:t>     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80142" y="2261480"/>
            <a:ext cx="3865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0070C0"/>
                </a:solidFill>
              </a:rPr>
              <a:t>　　</a:t>
            </a:r>
            <a:r>
              <a:rPr kumimoji="1" lang="ja-JP" altLang="en-US" sz="1000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パネル保障（メーカー保証を含む</a:t>
            </a:r>
            <a:r>
              <a:rPr kumimoji="1" lang="en-US" altLang="ja-JP" sz="1000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) </a:t>
            </a:r>
            <a:r>
              <a:rPr kumimoji="1" lang="ja-JP" altLang="en-US" sz="1000" dirty="0" err="1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、</a:t>
            </a:r>
            <a:r>
              <a:rPr lang="ja-JP" altLang="en-US" sz="1000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パワコン保障</a:t>
            </a:r>
            <a:endParaRPr kumimoji="1" lang="en-US" altLang="ja-JP" sz="1000" dirty="0" smtClean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solidFill>
                  <a:srgbClr val="0070C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  自然災害、保険費用を含みます</a:t>
            </a:r>
            <a:endParaRPr kumimoji="1" lang="ja-JP" altLang="en-US" sz="1000" dirty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128488" y="8781132"/>
            <a:ext cx="2363529" cy="797246"/>
          </a:xfrm>
          <a:prstGeom prst="rect">
            <a:avLst/>
          </a:prstGeom>
          <a:solidFill>
            <a:schemeClr val="bg1"/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174" name="Group 30"/>
          <p:cNvGrpSpPr>
            <a:grpSpLocks/>
          </p:cNvGrpSpPr>
          <p:nvPr/>
        </p:nvGrpSpPr>
        <p:grpSpPr bwMode="auto">
          <a:xfrm>
            <a:off x="630238" y="8791575"/>
            <a:ext cx="5813166" cy="797246"/>
            <a:chOff x="0" y="0"/>
            <a:chExt cx="9009" cy="1255"/>
          </a:xfrm>
        </p:grpSpPr>
        <p:sp>
          <p:nvSpPr>
            <p:cNvPr id="6175" name="Text Box 31"/>
            <p:cNvSpPr txBox="1">
              <a:spLocks noChangeArrowheads="1"/>
            </p:cNvSpPr>
            <p:nvPr/>
          </p:nvSpPr>
          <p:spPr bwMode="auto">
            <a:xfrm>
              <a:off x="977" y="28"/>
              <a:ext cx="4211" cy="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855" tIns="51928" rIns="103855" bIns="51928">
              <a:spAutoFit/>
            </a:bodyPr>
            <a:lstStyle/>
            <a:p>
              <a:r>
                <a:rPr lang="ja-JP" altLang="en-US" sz="1800" dirty="0">
                  <a:solidFill>
                    <a:schemeClr val="bg1"/>
                  </a:solidFill>
                  <a:latin typeface="HGPｺﾞｼｯｸE" pitchFamily="50" charset="-128"/>
                  <a:ea typeface="HGPｺﾞｼｯｸE" pitchFamily="50" charset="-128"/>
                </a:rPr>
                <a:t>地域エネルギー株式会社</a:t>
              </a:r>
            </a:p>
            <a:p>
              <a:r>
                <a:rPr lang="ja-JP" altLang="en-US" sz="1300" dirty="0">
                  <a:solidFill>
                    <a:schemeClr val="bg1"/>
                  </a:solidFill>
                  <a:latin typeface="HGPｺﾞｼｯｸE" pitchFamily="50" charset="-128"/>
                  <a:ea typeface="HGPｺﾞｼｯｸE" pitchFamily="50" charset="-128"/>
                </a:rPr>
                <a:t>ComPower Inc.</a:t>
              </a:r>
            </a:p>
          </p:txBody>
        </p:sp>
        <p:pic>
          <p:nvPicPr>
            <p:cNvPr id="6177" name="Picture 33" descr="logo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"/>
              <a:ext cx="752" cy="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76" name="Text Box 32"/>
            <p:cNvSpPr txBox="1">
              <a:spLocks noChangeArrowheads="1"/>
            </p:cNvSpPr>
            <p:nvPr/>
          </p:nvSpPr>
          <p:spPr bwMode="auto">
            <a:xfrm>
              <a:off x="5525" y="0"/>
              <a:ext cx="3484" cy="1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3855" tIns="51928" rIns="103855" bIns="51928">
              <a:spAutoFit/>
            </a:bodyPr>
            <a:lstStyle/>
            <a:p>
              <a:r>
                <a:rPr lang="ja-JP" altLang="en-US" sz="900" dirty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東京都港区虎ノ門5-3-1　第一榎ビル  ４F</a:t>
              </a:r>
            </a:p>
            <a:p>
              <a:r>
                <a:rPr lang="ja-JP" altLang="en-US" sz="900" dirty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HP   ：　http://www.com3power.com</a:t>
              </a:r>
            </a:p>
            <a:p>
              <a:r>
                <a:rPr lang="ja-JP" altLang="en-US" sz="900" dirty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TEL ：　03-6869-2485</a:t>
              </a:r>
            </a:p>
            <a:p>
              <a:r>
                <a:rPr lang="ja-JP" altLang="en-US" sz="900" dirty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FAX </a:t>
              </a:r>
              <a:r>
                <a:rPr lang="ja-JP" altLang="en-US" sz="900" dirty="0" smtClean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： 03-6869-5521</a:t>
              </a:r>
              <a:endParaRPr lang="ja-JP" altLang="en-US" sz="900" dirty="0">
                <a:solidFill>
                  <a:srgbClr val="002060"/>
                </a:solidFill>
                <a:latin typeface="HGPｺﾞｼｯｸE" pitchFamily="50" charset="-128"/>
                <a:ea typeface="HGPｺﾞｼｯｸE" pitchFamily="50" charset="-128"/>
              </a:endParaRPr>
            </a:p>
            <a:p>
              <a:r>
                <a:rPr lang="en-US" altLang="ja-JP" sz="900" dirty="0" smtClean="0">
                  <a:solidFill>
                    <a:srgbClr val="002060"/>
                  </a:solidFill>
                  <a:latin typeface="HGPｺﾞｼｯｸE" pitchFamily="50" charset="-128"/>
                  <a:ea typeface="HGPｺﾞｼｯｸE" pitchFamily="50" charset="-128"/>
                </a:rPr>
                <a:t>Mail. : mail.@com3power.com</a:t>
              </a:r>
              <a:endParaRPr lang="ja-JP" altLang="en-US" sz="900" dirty="0">
                <a:solidFill>
                  <a:srgbClr val="002060"/>
                </a:solidFill>
                <a:latin typeface="HGPｺﾞｼｯｸE" pitchFamily="50" charset="-128"/>
                <a:ea typeface="HGPｺﾞｼｯｸE" pitchFamily="50" charset="-128"/>
              </a:endParaRP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773754" y="3451192"/>
            <a:ext cx="5762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http://</a:t>
            </a:r>
            <a:r>
              <a:rPr lang="en-US" altLang="ja-JP" sz="2800" dirty="0" smtClean="0">
                <a:solidFill>
                  <a:srgbClr val="0070C0"/>
                </a:solidFill>
              </a:rPr>
              <a:t>www.com3power.com/ami</a:t>
            </a:r>
            <a:endParaRPr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97992" y="1424762"/>
            <a:ext cx="1035808" cy="430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rgbClr val="0070C0"/>
                </a:solidFill>
              </a:rPr>
              <a:t>(</a:t>
            </a:r>
            <a:r>
              <a:rPr lang="ja-JP" altLang="en-US" sz="1100" dirty="0">
                <a:solidFill>
                  <a:srgbClr val="0070C0"/>
                </a:solidFill>
              </a:rPr>
              <a:t>消費税別途</a:t>
            </a:r>
            <a:r>
              <a:rPr lang="en-US" altLang="ja-JP" sz="1100" dirty="0">
                <a:solidFill>
                  <a:srgbClr val="0070C0"/>
                </a:solidFill>
              </a:rPr>
              <a:t>)</a:t>
            </a:r>
          </a:p>
          <a:p>
            <a:endParaRPr kumimoji="1" lang="ja-JP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0"/>
          </a:schemeClr>
        </a:solidFill>
        <a:ln w="60325"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8898</TotalTime>
  <Words>691</Words>
  <Application>Microsoft Office PowerPoint</Application>
  <PresentationFormat>A4 210 x 297 mm</PresentationFormat>
  <Paragraphs>141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三輪貴之</dc:creator>
  <cp:lastModifiedBy>USER</cp:lastModifiedBy>
  <cp:revision>234</cp:revision>
  <cp:lastPrinted>2015-02-18T08:14:31Z</cp:lastPrinted>
  <dcterms:created xsi:type="dcterms:W3CDTF">2015-02-11T07:42:52Z</dcterms:created>
  <dcterms:modified xsi:type="dcterms:W3CDTF">2015-02-23T06:50:59Z</dcterms:modified>
</cp:coreProperties>
</file>